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22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69AD7A-AD98-AA45-BBC4-51B7D7B2D6C3}" type="datetimeFigureOut">
              <a:rPr lang="en-US" smtClean="0"/>
              <a:t>12/02/16</a:t>
            </a:fld>
            <a:endParaRPr lang="es-ES_trad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s-ES_trad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27FB11-A8DD-8E42-8644-C1E45628DEA2}" type="slidenum">
              <a:rPr lang="es-ES_tradnl" smtClean="0"/>
              <a:t>‹#›</a:t>
            </a:fld>
            <a:endParaRPr lang="es-ES_tradnl"/>
          </a:p>
        </p:txBody>
      </p:sp>
    </p:spTree>
    <p:extLst>
      <p:ext uri="{BB962C8B-B14F-4D97-AF65-F5344CB8AC3E}">
        <p14:creationId xmlns:p14="http://schemas.microsoft.com/office/powerpoint/2010/main" val="33307601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848AA-50D2-FC4F-8930-0ECF647E1706}" type="slidenum">
              <a:rPr lang="es-ES"/>
              <a:pPr/>
              <a:t>2</a:t>
            </a:fld>
            <a:endParaRPr lang="es-ES"/>
          </a:p>
        </p:txBody>
      </p:sp>
      <p:sp>
        <p:nvSpPr>
          <p:cNvPr id="276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76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88569" tIns="44284" rIns="88569" bIns="44284"/>
          <a:lstStyle/>
          <a:p>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08AEA3-F30C-3A47-81A3-B1AE90525C9D}" type="slidenum">
              <a:rPr lang="es-ES"/>
              <a:pPr/>
              <a:t>3</a:t>
            </a:fld>
            <a:endParaRPr lang="es-ES"/>
          </a:p>
        </p:txBody>
      </p:sp>
      <p:sp>
        <p:nvSpPr>
          <p:cNvPr id="5017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501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88569" tIns="44284" rIns="88569" bIns="44284"/>
          <a:lstStyle/>
          <a:p>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98CDD2-9CC8-F84C-9F04-C68B921BE689}" type="slidenum">
              <a:rPr lang="es-ES"/>
              <a:pPr/>
              <a:t>4</a:t>
            </a:fld>
            <a:endParaRPr lang="es-ES"/>
          </a:p>
        </p:txBody>
      </p:sp>
      <p:sp>
        <p:nvSpPr>
          <p:cNvPr id="296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296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88569" tIns="44284" rIns="88569" bIns="44284"/>
          <a:lstStyle/>
          <a:p>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C2E272-8C3B-1945-B439-2679C09ACF7F}" type="slidenum">
              <a:rPr lang="es-ES"/>
              <a:pPr/>
              <a:t>5</a:t>
            </a:fld>
            <a:endParaRPr lang="es-ES"/>
          </a:p>
        </p:txBody>
      </p:sp>
      <p:sp>
        <p:nvSpPr>
          <p:cNvPr id="317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88569" tIns="44284" rIns="88569" bIns="44284"/>
          <a:lstStyle/>
          <a:p>
            <a:endParaRPr lang="es-ES_trad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2D5AE1-BC78-AA4B-8A5A-0740C8A478FD}" type="slidenum">
              <a:rPr lang="es-ES"/>
              <a:pPr/>
              <a:t>6</a:t>
            </a:fld>
            <a:endParaRPr lang="es-ES"/>
          </a:p>
        </p:txBody>
      </p:sp>
      <p:sp>
        <p:nvSpPr>
          <p:cNvPr id="337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37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88569" tIns="44284" rIns="88569" bIns="44284"/>
          <a:lstStyle/>
          <a:p>
            <a:r>
              <a:rPr lang="es-ES_tradnl"/>
              <a:t>Los riesgos de esta primera manera serían, por una parte, fijarse solamente en la parte que toca “al buen cristiano” en el compromiso con Dios y con los demás. Podría predominar el egoísmo, el interés individualista y personal: para no pecar gravemente. El motor es el “yo” no el amor. Puede haber una fe intelectual que no es movida por el amor. Si actúa es sólo para asegurarse contra Dios. Amor al estilo fariseo.</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653A88-A889-9D41-AA08-7950815B6494}" type="slidenum">
              <a:rPr lang="es-ES"/>
              <a:pPr/>
              <a:t>7</a:t>
            </a:fld>
            <a:endParaRPr lang="es-ES"/>
          </a:p>
        </p:txBody>
      </p:sp>
      <p:sp>
        <p:nvSpPr>
          <p:cNvPr id="3584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bwMode="auto">
          <a:xfrm>
            <a:off x="914400" y="4343400"/>
            <a:ext cx="5029200" cy="4572000"/>
          </a:xfrm>
          <a:prstGeom prst="rect">
            <a:avLst/>
          </a:prstGeom>
          <a:solidFill>
            <a:srgbClr val="FFFFFF"/>
          </a:solidFill>
          <a:ln>
            <a:solidFill>
              <a:srgbClr val="000000"/>
            </a:solidFill>
            <a:miter lim="800000"/>
            <a:headEnd/>
            <a:tailEnd/>
          </a:ln>
        </p:spPr>
        <p:txBody>
          <a:bodyPr lIns="88569" tIns="44284" rIns="88569" bIns="44284"/>
          <a:lstStyle/>
          <a:p>
            <a:r>
              <a:rPr lang="es-ES_tradnl"/>
              <a:t>Después de todo un proceso vivido en los Ejercicios, el amor a Dios y el deseo de seguir a Jesús debe ser tal que la realidad de las cosas se relativiza frente a la persona del Hijo de Dios, salvador y presente en mi historia. Los afectos se han ido ya ordenando y el ejercitante comienza a estar en actitud profunda para reformar su vida. El servicio y alabanza van siendo el único fin que determina su existencia. La persona de Jesús ocupa el centro afectivo del ejercitante y consecuentemente se ha ido operando una transformación en la valoración de la realidad.</a:t>
            </a:r>
          </a:p>
          <a:p>
            <a:r>
              <a:rPr lang="es-ES_tradnl"/>
              <a:t>La nota que acompaña a los Binarios [EE. 157], incluye como consejo pedagógico que para vencer el afecto desordenado o la repugnancia contra la pobreza, mucho aprovecha pedir en los coloquios que el Señor me elija para vivir en tal pobreza. Oración que deberá hacerse “aunque sea contra la carne”. Pues bien, lo que entonces se formulaba como una simple intuición psicológica, se concretiza ahora en la tercera manera de humildad como vivencia fundamental de la identificación con Cristo, que requiere la situación óptima de elección.</a:t>
            </a:r>
          </a:p>
          <a:p>
            <a:r>
              <a:rPr lang="es-ES_tradnl"/>
              <a:t>Los riesgos de esta segunda manera de humildad pueden ser que el ejercitante gire todavía en la esfera del “yo”, que cumpla la parte que le toca en la Alianza con el Señor y, por lo tanto, que exista, si, un compromiso con Dios y con los demás aún en cosas leves, pero todavía en plan de seguridad contra Dios. Hay una especie de confianza en que Dios recompensará si se cumple lo que a cada persona compete, pero en plan de esperar un pago. No se confía plenamente en los demás, de ahí que se asuman roles asistencialistas, desarrollistas, paternalistas en el cuidado y cercanía con los más necesitados.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4106EB-C64E-5E4F-BBE8-1829A6C07F19}" type="slidenum">
              <a:rPr lang="es-ES"/>
              <a:pPr/>
              <a:t>8</a:t>
            </a:fld>
            <a:endParaRPr lang="es-ES"/>
          </a:p>
        </p:txBody>
      </p:sp>
      <p:sp>
        <p:nvSpPr>
          <p:cNvPr id="3789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88569" tIns="44284" rIns="88569" bIns="44284"/>
          <a:lstStyle/>
          <a:p>
            <a:r>
              <a:rPr lang="es-ES_tradnl" sz="1000" dirty="0"/>
              <a:t>El “venir conmigo”, “trabajar conmigo” se traducen ahora en querer y elegir “más pobreza con Cristo pobre, oprobios con Cristo lleno de ellos que honores...”. Encuentra aquí realización efectiva la obligación en que termina dicha contemplación: “... Quiero y deseo y es mi determinación deliberada... </a:t>
            </a:r>
          </a:p>
          <a:p>
            <a:r>
              <a:rPr lang="es-ES_tradnl" sz="1000" dirty="0"/>
              <a:t>de imitaros en pasar todas injurias y todo vituperio y toda pobreza...” [EE. 93]. No se habla de la cruz, pero, implícitamente se está aludiendo a ella. La pobreza y la humillación son como la cruz, escándalo y necedad para el mundo, pero pueden convertirse con Cristo en sabiduría y fortaleza para los elegidos.</a:t>
            </a:r>
          </a:p>
          <a:p>
            <a:r>
              <a:rPr lang="es-ES_tradnl" sz="1000" dirty="0"/>
              <a:t>El Padre </a:t>
            </a:r>
            <a:r>
              <a:rPr lang="es-ES_tradnl" sz="1000" dirty="0" err="1"/>
              <a:t>Arrupe</a:t>
            </a:r>
            <a:r>
              <a:rPr lang="es-ES_tradnl" sz="1000" dirty="0"/>
              <a:t> decía: “Cuando uno tiene este amor a Cristo y cuando ha llegado al tercer grado de humildad, es cuando se alegra de parecerse más a Cristo. Esto es lo que los jesuitas tienen que haber asimilado. Jesuitas de medias tintas que trabajan, si; muy bien. Pero en cuanto llega una dificultad, en cuanto yo tengo que perder algo, si mi reputación sufre, ya me voy retirando. NO!!! El jesuita debe precisamente presentarse entonces y ofrecerse. Esto es bellísimo, duro, porque la cruz es dura, pero bellísimo y es realmente donde uno se siente Cristo. Es la participación de la cruz de Cristo y la participación en la obra de redención y de la salvación de las almas por diversos caminos. Esto es lo que quisiera, mis queridos novicios que </a:t>
            </a:r>
            <a:r>
              <a:rPr lang="es-ES_tradnl" sz="1000" dirty="0" err="1"/>
              <a:t>comprendiérais</a:t>
            </a:r>
            <a:r>
              <a:rPr lang="es-ES_tradnl" sz="1000" dirty="0"/>
              <a:t>: que esto es el jesuita de siempre, pero hoy, sobre todo, porque esto no se entiende en el mundo. Si siempre ha considerado san Pablo la cruz de Cristo como una locura, como un escándalo para los judíos, pues hoy se siente lo mismo. Hablar de cruz fuera del mundo, de mortificación, es como para mandarlo a uno a un psiquiatra... Esta es la mortificación actual, llámese como quiera, désele la terminología que se quiera, pero en el fondo es la cruz, la mortificación, el vencimiento lo que queda” (A novicios colombianos).</a:t>
            </a:r>
          </a:p>
          <a:p>
            <a:r>
              <a:rPr lang="es-ES_tradnl" sz="1000" dirty="0"/>
              <a:t>Cardenal </a:t>
            </a:r>
            <a:r>
              <a:rPr lang="es-ES_tradnl" sz="1000" dirty="0" err="1"/>
              <a:t>Newman</a:t>
            </a:r>
            <a:r>
              <a:rPr lang="es-ES_tradnl" sz="1000" dirty="0"/>
              <a:t> decía: </a:t>
            </a:r>
            <a:r>
              <a:rPr lang="es-ES_tradnl" sz="1000" b="1" dirty="0"/>
              <a:t>“Señor, yo no puedo pediros la humillación, porque me siento demasiado débil; pero yo creo, confieso mi fe profunda en el reino de la humillación, que será el mejor medio para acercarme a Ti para transformar el mundo. Por eso te pido que, cuando venga la humillación, yo la pueda llevar”.</a:t>
            </a:r>
            <a:endParaRPr lang="es-ES_tradnl" sz="10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Click to edit Master title style</a:t>
            </a:r>
            <a:endParaRPr lang="es-ES_trad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s-ES_tradnl"/>
          </a:p>
        </p:txBody>
      </p:sp>
      <p:sp>
        <p:nvSpPr>
          <p:cNvPr id="4" name="Date Placeholder 3"/>
          <p:cNvSpPr>
            <a:spLocks noGrp="1"/>
          </p:cNvSpPr>
          <p:nvPr>
            <p:ph type="dt" sz="half" idx="10"/>
          </p:nvPr>
        </p:nvSpPr>
        <p:spPr/>
        <p:txBody>
          <a:bodyPr/>
          <a:lstStyle/>
          <a:p>
            <a:fld id="{38693C3A-C23C-5B43-8F39-400224EB340E}" type="datetimeFigureOut">
              <a:rPr lang="en-US" smtClean="0"/>
              <a:t>12/02/16</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517FCFDD-3ECF-CE47-9ABD-2C7080A1E2F5}" type="slidenum">
              <a:rPr lang="es-ES_tradnl" smtClean="0"/>
              <a:t>‹#›</a:t>
            </a:fld>
            <a:endParaRPr lang="es-ES_tradnl"/>
          </a:p>
        </p:txBody>
      </p:sp>
    </p:spTree>
    <p:extLst>
      <p:ext uri="{BB962C8B-B14F-4D97-AF65-F5344CB8AC3E}">
        <p14:creationId xmlns:p14="http://schemas.microsoft.com/office/powerpoint/2010/main" val="1096672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s-ES_tradnl"/>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s-ES_tradnl"/>
          </a:p>
        </p:txBody>
      </p:sp>
      <p:sp>
        <p:nvSpPr>
          <p:cNvPr id="4" name="Date Placeholder 3"/>
          <p:cNvSpPr>
            <a:spLocks noGrp="1"/>
          </p:cNvSpPr>
          <p:nvPr>
            <p:ph type="dt" sz="half" idx="10"/>
          </p:nvPr>
        </p:nvSpPr>
        <p:spPr/>
        <p:txBody>
          <a:bodyPr/>
          <a:lstStyle/>
          <a:p>
            <a:fld id="{38693C3A-C23C-5B43-8F39-400224EB340E}" type="datetimeFigureOut">
              <a:rPr lang="en-US" smtClean="0"/>
              <a:t>12/02/16</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517FCFDD-3ECF-CE47-9ABD-2C7080A1E2F5}" type="slidenum">
              <a:rPr lang="es-ES_tradnl" smtClean="0"/>
              <a:t>‹#›</a:t>
            </a:fld>
            <a:endParaRPr lang="es-ES_tradnl"/>
          </a:p>
        </p:txBody>
      </p:sp>
    </p:spTree>
    <p:extLst>
      <p:ext uri="{BB962C8B-B14F-4D97-AF65-F5344CB8AC3E}">
        <p14:creationId xmlns:p14="http://schemas.microsoft.com/office/powerpoint/2010/main" val="432576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Click to edit Master title style</a:t>
            </a:r>
            <a:endParaRPr lang="es-ES_trad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s-ES_tradnl"/>
          </a:p>
        </p:txBody>
      </p:sp>
      <p:sp>
        <p:nvSpPr>
          <p:cNvPr id="4" name="Date Placeholder 3"/>
          <p:cNvSpPr>
            <a:spLocks noGrp="1"/>
          </p:cNvSpPr>
          <p:nvPr>
            <p:ph type="dt" sz="half" idx="10"/>
          </p:nvPr>
        </p:nvSpPr>
        <p:spPr/>
        <p:txBody>
          <a:bodyPr/>
          <a:lstStyle/>
          <a:p>
            <a:fld id="{38693C3A-C23C-5B43-8F39-400224EB340E}" type="datetimeFigureOut">
              <a:rPr lang="en-US" smtClean="0"/>
              <a:t>12/02/16</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517FCFDD-3ECF-CE47-9ABD-2C7080A1E2F5}" type="slidenum">
              <a:rPr lang="es-ES_tradnl" smtClean="0"/>
              <a:t>‹#›</a:t>
            </a:fld>
            <a:endParaRPr lang="es-ES_tradnl"/>
          </a:p>
        </p:txBody>
      </p:sp>
    </p:spTree>
    <p:extLst>
      <p:ext uri="{BB962C8B-B14F-4D97-AF65-F5344CB8AC3E}">
        <p14:creationId xmlns:p14="http://schemas.microsoft.com/office/powerpoint/2010/main" val="4287641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s-ES_tradnl"/>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s-ES_tradnl"/>
          </a:p>
        </p:txBody>
      </p:sp>
      <p:sp>
        <p:nvSpPr>
          <p:cNvPr id="4" name="Date Placeholder 3"/>
          <p:cNvSpPr>
            <a:spLocks noGrp="1"/>
          </p:cNvSpPr>
          <p:nvPr>
            <p:ph type="dt" sz="half" idx="10"/>
          </p:nvPr>
        </p:nvSpPr>
        <p:spPr/>
        <p:txBody>
          <a:bodyPr/>
          <a:lstStyle/>
          <a:p>
            <a:fld id="{38693C3A-C23C-5B43-8F39-400224EB340E}" type="datetimeFigureOut">
              <a:rPr lang="en-US" smtClean="0"/>
              <a:t>12/02/16</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517FCFDD-3ECF-CE47-9ABD-2C7080A1E2F5}" type="slidenum">
              <a:rPr lang="es-ES_tradnl" smtClean="0"/>
              <a:t>‹#›</a:t>
            </a:fld>
            <a:endParaRPr lang="es-ES_tradnl"/>
          </a:p>
        </p:txBody>
      </p:sp>
    </p:spTree>
    <p:extLst>
      <p:ext uri="{BB962C8B-B14F-4D97-AF65-F5344CB8AC3E}">
        <p14:creationId xmlns:p14="http://schemas.microsoft.com/office/powerpoint/2010/main" val="3806516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s-ES_trad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p>
            <a:fld id="{38693C3A-C23C-5B43-8F39-400224EB340E}" type="datetimeFigureOut">
              <a:rPr lang="en-US" smtClean="0"/>
              <a:t>12/02/16</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517FCFDD-3ECF-CE47-9ABD-2C7080A1E2F5}" type="slidenum">
              <a:rPr lang="es-ES_tradnl" smtClean="0"/>
              <a:t>‹#›</a:t>
            </a:fld>
            <a:endParaRPr lang="es-ES_tradnl"/>
          </a:p>
        </p:txBody>
      </p:sp>
    </p:spTree>
    <p:extLst>
      <p:ext uri="{BB962C8B-B14F-4D97-AF65-F5344CB8AC3E}">
        <p14:creationId xmlns:p14="http://schemas.microsoft.com/office/powerpoint/2010/main" val="1672989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s-ES_trad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s-ES_trad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s-ES_tradnl"/>
          </a:p>
        </p:txBody>
      </p:sp>
      <p:sp>
        <p:nvSpPr>
          <p:cNvPr id="5" name="Date Placeholder 4"/>
          <p:cNvSpPr>
            <a:spLocks noGrp="1"/>
          </p:cNvSpPr>
          <p:nvPr>
            <p:ph type="dt" sz="half" idx="10"/>
          </p:nvPr>
        </p:nvSpPr>
        <p:spPr/>
        <p:txBody>
          <a:bodyPr/>
          <a:lstStyle/>
          <a:p>
            <a:fld id="{38693C3A-C23C-5B43-8F39-400224EB340E}" type="datetimeFigureOut">
              <a:rPr lang="en-US" smtClean="0"/>
              <a:t>12/02/16</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517FCFDD-3ECF-CE47-9ABD-2C7080A1E2F5}" type="slidenum">
              <a:rPr lang="es-ES_tradnl" smtClean="0"/>
              <a:t>‹#›</a:t>
            </a:fld>
            <a:endParaRPr lang="es-ES_tradnl"/>
          </a:p>
        </p:txBody>
      </p:sp>
    </p:spTree>
    <p:extLst>
      <p:ext uri="{BB962C8B-B14F-4D97-AF65-F5344CB8AC3E}">
        <p14:creationId xmlns:p14="http://schemas.microsoft.com/office/powerpoint/2010/main" val="813890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s-ES_trad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s-ES_trad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s-ES_tradnl"/>
          </a:p>
        </p:txBody>
      </p:sp>
      <p:sp>
        <p:nvSpPr>
          <p:cNvPr id="7" name="Date Placeholder 6"/>
          <p:cNvSpPr>
            <a:spLocks noGrp="1"/>
          </p:cNvSpPr>
          <p:nvPr>
            <p:ph type="dt" sz="half" idx="10"/>
          </p:nvPr>
        </p:nvSpPr>
        <p:spPr/>
        <p:txBody>
          <a:bodyPr/>
          <a:lstStyle/>
          <a:p>
            <a:fld id="{38693C3A-C23C-5B43-8F39-400224EB340E}" type="datetimeFigureOut">
              <a:rPr lang="en-US" smtClean="0"/>
              <a:t>12/02/16</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517FCFDD-3ECF-CE47-9ABD-2C7080A1E2F5}" type="slidenum">
              <a:rPr lang="es-ES_tradnl" smtClean="0"/>
              <a:t>‹#›</a:t>
            </a:fld>
            <a:endParaRPr lang="es-ES_tradnl"/>
          </a:p>
        </p:txBody>
      </p:sp>
    </p:spTree>
    <p:extLst>
      <p:ext uri="{BB962C8B-B14F-4D97-AF65-F5344CB8AC3E}">
        <p14:creationId xmlns:p14="http://schemas.microsoft.com/office/powerpoint/2010/main" val="661463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s-ES_tradnl"/>
          </a:p>
        </p:txBody>
      </p:sp>
      <p:sp>
        <p:nvSpPr>
          <p:cNvPr id="3" name="Date Placeholder 2"/>
          <p:cNvSpPr>
            <a:spLocks noGrp="1"/>
          </p:cNvSpPr>
          <p:nvPr>
            <p:ph type="dt" sz="half" idx="10"/>
          </p:nvPr>
        </p:nvSpPr>
        <p:spPr/>
        <p:txBody>
          <a:bodyPr/>
          <a:lstStyle/>
          <a:p>
            <a:fld id="{38693C3A-C23C-5B43-8F39-400224EB340E}" type="datetimeFigureOut">
              <a:rPr lang="en-US" smtClean="0"/>
              <a:t>12/02/16</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517FCFDD-3ECF-CE47-9ABD-2C7080A1E2F5}" type="slidenum">
              <a:rPr lang="es-ES_tradnl" smtClean="0"/>
              <a:t>‹#›</a:t>
            </a:fld>
            <a:endParaRPr lang="es-ES_tradnl"/>
          </a:p>
        </p:txBody>
      </p:sp>
    </p:spTree>
    <p:extLst>
      <p:ext uri="{BB962C8B-B14F-4D97-AF65-F5344CB8AC3E}">
        <p14:creationId xmlns:p14="http://schemas.microsoft.com/office/powerpoint/2010/main" val="368351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3C3A-C23C-5B43-8F39-400224EB340E}" type="datetimeFigureOut">
              <a:rPr lang="en-US" smtClean="0"/>
              <a:t>12/02/16</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517FCFDD-3ECF-CE47-9ABD-2C7080A1E2F5}" type="slidenum">
              <a:rPr lang="es-ES_tradnl" smtClean="0"/>
              <a:t>‹#›</a:t>
            </a:fld>
            <a:endParaRPr lang="es-ES_tradnl"/>
          </a:p>
        </p:txBody>
      </p:sp>
    </p:spTree>
    <p:extLst>
      <p:ext uri="{BB962C8B-B14F-4D97-AF65-F5344CB8AC3E}">
        <p14:creationId xmlns:p14="http://schemas.microsoft.com/office/powerpoint/2010/main" val="4011656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s-ES_trad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s-ES_trad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38693C3A-C23C-5B43-8F39-400224EB340E}" type="datetimeFigureOut">
              <a:rPr lang="en-US" smtClean="0"/>
              <a:t>12/02/16</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517FCFDD-3ECF-CE47-9ABD-2C7080A1E2F5}" type="slidenum">
              <a:rPr lang="es-ES_tradnl" smtClean="0"/>
              <a:t>‹#›</a:t>
            </a:fld>
            <a:endParaRPr lang="es-ES_tradnl"/>
          </a:p>
        </p:txBody>
      </p:sp>
    </p:spTree>
    <p:extLst>
      <p:ext uri="{BB962C8B-B14F-4D97-AF65-F5344CB8AC3E}">
        <p14:creationId xmlns:p14="http://schemas.microsoft.com/office/powerpoint/2010/main" val="1001508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s-ES_trad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38693C3A-C23C-5B43-8F39-400224EB340E}" type="datetimeFigureOut">
              <a:rPr lang="en-US" smtClean="0"/>
              <a:t>12/02/16</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517FCFDD-3ECF-CE47-9ABD-2C7080A1E2F5}" type="slidenum">
              <a:rPr lang="es-ES_tradnl" smtClean="0"/>
              <a:t>‹#›</a:t>
            </a:fld>
            <a:endParaRPr lang="es-ES_tradnl"/>
          </a:p>
        </p:txBody>
      </p:sp>
    </p:spTree>
    <p:extLst>
      <p:ext uri="{BB962C8B-B14F-4D97-AF65-F5344CB8AC3E}">
        <p14:creationId xmlns:p14="http://schemas.microsoft.com/office/powerpoint/2010/main" val="11575305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Click to edit Master title style</a:t>
            </a:r>
            <a:endParaRPr lang="es-ES_trad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s-ES_trad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93C3A-C23C-5B43-8F39-400224EB340E}" type="datetimeFigureOut">
              <a:rPr lang="en-US" smtClean="0"/>
              <a:t>12/02/16</a:t>
            </a:fld>
            <a:endParaRPr lang="es-ES_trad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FCFDD-3ECF-CE47-9ABD-2C7080A1E2F5}" type="slidenum">
              <a:rPr lang="es-ES_tradnl" smtClean="0"/>
              <a:t>‹#›</a:t>
            </a:fld>
            <a:endParaRPr lang="es-ES_tradnl"/>
          </a:p>
        </p:txBody>
      </p:sp>
    </p:spTree>
    <p:extLst>
      <p:ext uri="{BB962C8B-B14F-4D97-AF65-F5344CB8AC3E}">
        <p14:creationId xmlns:p14="http://schemas.microsoft.com/office/powerpoint/2010/main" val="1705056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s-ES_tradnl"/>
          </a:p>
        </p:txBody>
      </p:sp>
      <p:sp>
        <p:nvSpPr>
          <p:cNvPr id="3" name="Subtitle 2"/>
          <p:cNvSpPr>
            <a:spLocks noGrp="1"/>
          </p:cNvSpPr>
          <p:nvPr>
            <p:ph type="subTitle" idx="1"/>
          </p:nvPr>
        </p:nvSpPr>
        <p:spPr/>
        <p:txBody>
          <a:bodyPr/>
          <a:lstStyle/>
          <a:p>
            <a:endParaRPr lang="es-ES_tradnl"/>
          </a:p>
        </p:txBody>
      </p:sp>
    </p:spTree>
    <p:extLst>
      <p:ext uri="{BB962C8B-B14F-4D97-AF65-F5344CB8AC3E}">
        <p14:creationId xmlns:p14="http://schemas.microsoft.com/office/powerpoint/2010/main" val="10199149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6628" name="Picture 4" descr="Postal 13b"/>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207083" y="2074332"/>
            <a:ext cx="4973430" cy="346974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26630" name="Rectangle 6"/>
          <p:cNvSpPr>
            <a:spLocks noChangeArrowheads="1"/>
          </p:cNvSpPr>
          <p:nvPr/>
        </p:nvSpPr>
        <p:spPr bwMode="auto">
          <a:xfrm>
            <a:off x="0" y="1183032"/>
            <a:ext cx="4216268" cy="5816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s-MX" sz="2400" b="0" dirty="0"/>
              <a:t>1º ¿Caer en pecado grave?</a:t>
            </a:r>
            <a:endParaRPr lang="es-ES" sz="2400" b="0" dirty="0"/>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s-MX" sz="2400" b="0" dirty="0"/>
              <a:t>Jamás lo cometería.</a:t>
            </a:r>
            <a:endParaRPr lang="es-ES" sz="2400" b="0" dirty="0"/>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s-MX" sz="2400" b="0" dirty="0"/>
              <a:t>Leves..., quién sabe. Un mortal,</a:t>
            </a:r>
            <a:endParaRPr lang="es-ES" sz="2400" b="0" dirty="0"/>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s-MX" sz="2400" b="0" dirty="0"/>
              <a:t>nunca, aunque pierda la vida</a:t>
            </a:r>
            <a:r>
              <a:rPr lang="es-MX" sz="2400" b="0" dirty="0" smtClean="0"/>
              <a:t>.</a:t>
            </a:r>
            <a:br>
              <a:rPr lang="es-MX" sz="2400" b="0" dirty="0" smtClean="0"/>
            </a:br>
            <a:endParaRPr lang="es-ES" sz="1200" b="0" dirty="0"/>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s-MX" sz="2400" b="0" dirty="0"/>
              <a:t>2ºIndiferente al dinero,</a:t>
            </a:r>
            <a:endParaRPr lang="es-ES" sz="2400" b="0" dirty="0"/>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s-MX" sz="2400" b="0" dirty="0"/>
              <a:t>al estado y al honor,</a:t>
            </a:r>
            <a:endParaRPr lang="es-ES" sz="2400" b="0" dirty="0"/>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s-MX" sz="2400" b="0" dirty="0"/>
              <a:t>ni porque el alma me arranquen</a:t>
            </a:r>
            <a:endParaRPr lang="es-ES" sz="2400" b="0" dirty="0"/>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s-MX" sz="2400" b="0" dirty="0"/>
              <a:t>te ofenda leve, Señor </a:t>
            </a:r>
            <a:r>
              <a:rPr lang="es-MX" sz="2400" b="0" dirty="0" smtClean="0"/>
              <a:t/>
            </a:r>
            <a:br>
              <a:rPr lang="es-MX" sz="2400" b="0" dirty="0" smtClean="0"/>
            </a:br>
            <a:endParaRPr lang="es-ES" sz="1200" b="0" dirty="0" smtClean="0"/>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s-MX" sz="2400" b="0" dirty="0" smtClean="0"/>
              <a:t>3º </a:t>
            </a:r>
            <a:r>
              <a:rPr lang="es-MX" sz="2400" b="0" dirty="0"/>
              <a:t>Ni grave ni leve: en todo</a:t>
            </a:r>
            <a:endParaRPr lang="es-ES" sz="2400" b="0" dirty="0"/>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s-MX" sz="2400" b="0" dirty="0"/>
              <a:t>buscando tu voluntad,</a:t>
            </a:r>
            <a:endParaRPr lang="es-ES" sz="2400" b="0" dirty="0"/>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s-MX" sz="2400" b="0" dirty="0"/>
              <a:t>quiero además parecerme</a:t>
            </a:r>
            <a:endParaRPr lang="es-ES" sz="2400" b="0" dirty="0"/>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s-MX" sz="2400" b="0" dirty="0"/>
              <a:t>sólo a Ti, aunque sufra más,</a:t>
            </a:r>
            <a:endParaRPr lang="es-ES" sz="2400" b="0" dirty="0"/>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s-MX" sz="2400" b="0" dirty="0"/>
              <a:t>sin otro interés que amarte</a:t>
            </a:r>
            <a:endParaRPr lang="es-ES" sz="2400" b="0" dirty="0"/>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s-MX" sz="2400" b="0" dirty="0"/>
              <a:t>en espíritu y verdad.</a:t>
            </a:r>
          </a:p>
        </p:txBody>
      </p:sp>
      <p:sp>
        <p:nvSpPr>
          <p:cNvPr id="26631" name="Rectangle 7"/>
          <p:cNvSpPr>
            <a:spLocks noChangeArrowheads="1"/>
          </p:cNvSpPr>
          <p:nvPr/>
        </p:nvSpPr>
        <p:spPr bwMode="auto">
          <a:xfrm>
            <a:off x="726539" y="260350"/>
            <a:ext cx="7772400" cy="1143000"/>
          </a:xfrm>
          <a:prstGeom prst="rect">
            <a:avLst/>
          </a:prstGeom>
          <a:noFill/>
          <a:ln>
            <a:noFill/>
          </a:ln>
          <a:effectLst/>
        </p:spPr>
        <p:txBody>
          <a:bodyPr lIns="92075" tIns="46038" rIns="92075" bIns="46038" anchor="ctr"/>
          <a:lstStyle/>
          <a:p>
            <a:pPr algn="ctr"/>
            <a:r>
              <a:rPr lang="es-ES_tradnl" sz="4400" b="0" dirty="0">
                <a:solidFill>
                  <a:srgbClr val="BD1205"/>
                </a:solidFill>
                <a:effectLst>
                  <a:outerShdw blurRad="38100" dist="38100" dir="2700000" algn="tl">
                    <a:srgbClr val="000000"/>
                  </a:outerShdw>
                </a:effectLst>
                <a:latin typeface="Impact" charset="0"/>
              </a:rPr>
              <a:t>TRES MANERAS DE HUMILDAD</a:t>
            </a:r>
            <a:endParaRPr lang="es-ES_tradnl" sz="4400" b="0" dirty="0">
              <a:solidFill>
                <a:schemeClr val="tx2"/>
              </a:solidFill>
              <a:effectLst>
                <a:outerShdw blurRad="38100" dist="38100" dir="2700000" algn="tl">
                  <a:srgbClr val="000000"/>
                </a:outerShdw>
              </a:effectLst>
              <a:latin typeface="Impact" charset="0"/>
            </a:endParaRPr>
          </a:p>
        </p:txBody>
      </p:sp>
    </p:spTree>
    <p:extLst>
      <p:ext uri="{BB962C8B-B14F-4D97-AF65-F5344CB8AC3E}">
        <p14:creationId xmlns:p14="http://schemas.microsoft.com/office/powerpoint/2010/main" val="4180887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plus(in)">
                                      <p:cBhvr>
                                        <p:cTn id="7" dur="2000"/>
                                        <p:tgtEl>
                                          <p:spTgt spid="26628"/>
                                        </p:tgtEl>
                                      </p:cBhvr>
                                    </p:animEffect>
                                  </p:childTnLst>
                                </p:cTn>
                              </p:par>
                            </p:childTnLst>
                          </p:cTn>
                        </p:par>
                        <p:par>
                          <p:cTn id="8" fill="hold" nodeType="afterGroup">
                            <p:stCondLst>
                              <p:cond delay="2000"/>
                            </p:stCondLst>
                            <p:childTnLst>
                              <p:par>
                                <p:cTn id="9" presetID="12" presetClass="entr" presetSubtype="4" fill="hold" grpId="0" nodeType="afterEffect">
                                  <p:stCondLst>
                                    <p:cond delay="0"/>
                                  </p:stCondLst>
                                  <p:iterate type="lt">
                                    <p:tmPct val="10000"/>
                                  </p:iterate>
                                  <p:childTnLst>
                                    <p:set>
                                      <p:cBhvr>
                                        <p:cTn id="10" dur="1" fill="hold">
                                          <p:stCondLst>
                                            <p:cond delay="0"/>
                                          </p:stCondLst>
                                        </p:cTn>
                                        <p:tgtEl>
                                          <p:spTgt spid="26630"/>
                                        </p:tgtEl>
                                        <p:attrNameLst>
                                          <p:attrName>style.visibility</p:attrName>
                                        </p:attrNameLst>
                                      </p:cBhvr>
                                      <p:to>
                                        <p:strVal val="visible"/>
                                      </p:to>
                                    </p:set>
                                    <p:animEffect transition="in" filter="slide(fromBottom)">
                                      <p:cBhvr>
                                        <p:cTn id="11" dur="5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s-ES_tradnl">
                <a:solidFill>
                  <a:srgbClr val="BD1205"/>
                </a:solidFill>
                <a:latin typeface="Impact" charset="0"/>
              </a:rPr>
              <a:t>TRES MANERAS DE HUMILDAD</a:t>
            </a:r>
            <a:endParaRPr lang="es-ES_tradnl"/>
          </a:p>
        </p:txBody>
      </p:sp>
      <p:sp>
        <p:nvSpPr>
          <p:cNvPr id="49155" name="Rectangle 3"/>
          <p:cNvSpPr>
            <a:spLocks noGrp="1" noChangeArrowheads="1"/>
          </p:cNvSpPr>
          <p:nvPr>
            <p:ph type="body" idx="1"/>
          </p:nvPr>
        </p:nvSpPr>
        <p:spPr>
          <a:xfrm>
            <a:off x="323850" y="1916113"/>
            <a:ext cx="8439150" cy="4637087"/>
          </a:xfrm>
          <a:ln>
            <a:solidFill>
              <a:schemeClr val="folHlink"/>
            </a:solidFill>
            <a:miter lim="800000"/>
            <a:headEnd/>
            <a:tailEnd/>
          </a:ln>
        </p:spPr>
        <p:txBody>
          <a:bodyPr/>
          <a:lstStyle/>
          <a:p>
            <a:pPr marL="0" indent="0" algn="just">
              <a:buFont typeface="Wingdings" charset="0"/>
              <a:buNone/>
            </a:pPr>
            <a:r>
              <a:rPr lang="es-ES_tradnl"/>
              <a:t>No se propone como meditación o contemplación sino como una consideración para hacer a ratos durante todo el día, siempre antes de la </a:t>
            </a:r>
            <a:r>
              <a:rPr lang="es-ES_tradnl" i="1"/>
              <a:t>elección</a:t>
            </a:r>
            <a:r>
              <a:rPr lang="es-ES_tradnl"/>
              <a:t>. Tampoco se propone con sentido obligatorio, aunque el mismo Ignacio advierte que “aprovecha mucho” hacerla [EE. 164]. Han de asegurar la disposición esencial y dar un impulso frente a la disposición ideal. Estamos ante un test sobre </a:t>
            </a:r>
            <a:r>
              <a:rPr lang="es-ES_tradnl" b="1" i="1">
                <a:solidFill>
                  <a:schemeClr val="folHlink"/>
                </a:solidFill>
              </a:rPr>
              <a:t>el afecto y el seguimiento de Jesús.</a:t>
            </a:r>
            <a:r>
              <a:rPr lang="es-ES_tradnl" i="1">
                <a:solidFill>
                  <a:schemeClr val="folHlink"/>
                </a:solidFill>
              </a:rPr>
              <a:t> </a:t>
            </a:r>
            <a:endParaRPr lang="es-ES_tradnl">
              <a:solidFill>
                <a:schemeClr val="folHlink"/>
              </a:solidFill>
            </a:endParaRPr>
          </a:p>
        </p:txBody>
      </p:sp>
    </p:spTree>
    <p:extLst>
      <p:ext uri="{BB962C8B-B14F-4D97-AF65-F5344CB8AC3E}">
        <p14:creationId xmlns:p14="http://schemas.microsoft.com/office/powerpoint/2010/main" val="2446648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dissolve">
                                      <p:cBhvr>
                                        <p:cTn id="7" dur="500"/>
                                        <p:tgtEl>
                                          <p:spTgt spid="491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s-ES_tradnl">
                <a:solidFill>
                  <a:srgbClr val="BD1205"/>
                </a:solidFill>
                <a:latin typeface="Impact" charset="0"/>
              </a:rPr>
              <a:t>TRES MANERAS DE HUMILDAD</a:t>
            </a:r>
            <a:endParaRPr lang="es-ES_tradnl">
              <a:latin typeface="Impact" charset="0"/>
            </a:endParaRPr>
          </a:p>
        </p:txBody>
      </p:sp>
      <p:sp>
        <p:nvSpPr>
          <p:cNvPr id="28675" name="Rectangle 3"/>
          <p:cNvSpPr>
            <a:spLocks noGrp="1" noChangeArrowheads="1"/>
          </p:cNvSpPr>
          <p:nvPr>
            <p:ph type="body" idx="1"/>
          </p:nvPr>
        </p:nvSpPr>
        <p:spPr>
          <a:xfrm>
            <a:off x="990600" y="2276475"/>
            <a:ext cx="7772400" cy="3667125"/>
          </a:xfrm>
          <a:ln>
            <a:solidFill>
              <a:schemeClr val="folHlink"/>
            </a:solidFill>
            <a:miter lim="800000"/>
            <a:headEnd/>
            <a:tailEnd/>
          </a:ln>
        </p:spPr>
        <p:txBody>
          <a:bodyPr/>
          <a:lstStyle/>
          <a:p>
            <a:pPr marL="0" indent="0" algn="just">
              <a:buFont typeface="Wingdings" charset="0"/>
              <a:buNone/>
            </a:pPr>
            <a:r>
              <a:rPr lang="es-ES_tradnl" sz="2800"/>
              <a:t>El término “</a:t>
            </a:r>
            <a:r>
              <a:rPr lang="es-ES_tradnl" sz="2800" b="1" i="1"/>
              <a:t>humildad”</a:t>
            </a:r>
            <a:r>
              <a:rPr lang="es-ES_tradnl" sz="2800"/>
              <a:t> no se considera aquí como sinónimo de modestia o justa apreciación de sí mismo. Es un abajarse para obedecer en todo al amor de Dios. Es disponibilidad absoluta en manos de Padre para acoger sus caminos. Es una </a:t>
            </a:r>
            <a:r>
              <a:rPr lang="es-ES_tradnl" sz="2800">
                <a:solidFill>
                  <a:schemeClr val="folHlink"/>
                </a:solidFill>
              </a:rPr>
              <a:t>indiferencia</a:t>
            </a:r>
            <a:r>
              <a:rPr lang="es-ES_tradnl" sz="2800"/>
              <a:t> que nos hace libres para apasionarnos de la voluntad de Dios; no siendo otra cosa que la de semejarse en todo a su Hijo Jesucristo.</a:t>
            </a:r>
          </a:p>
        </p:txBody>
      </p:sp>
    </p:spTree>
    <p:extLst>
      <p:ext uri="{BB962C8B-B14F-4D97-AF65-F5344CB8AC3E}">
        <p14:creationId xmlns:p14="http://schemas.microsoft.com/office/powerpoint/2010/main" val="3938700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dissolve">
                                      <p:cBhvr>
                                        <p:cTn id="7"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s-ES_tradnl">
                <a:solidFill>
                  <a:srgbClr val="BD1205"/>
                </a:solidFill>
                <a:latin typeface="Impact" charset="0"/>
              </a:rPr>
              <a:t>TRES MANERAS DE HUMILDAD</a:t>
            </a:r>
            <a:endParaRPr lang="es-ES_tradnl">
              <a:latin typeface="Impact" charset="0"/>
            </a:endParaRPr>
          </a:p>
        </p:txBody>
      </p:sp>
      <p:sp>
        <p:nvSpPr>
          <p:cNvPr id="30723" name="AutoShape 3"/>
          <p:cNvSpPr>
            <a:spLocks noGrp="1" noChangeArrowheads="1"/>
          </p:cNvSpPr>
          <p:nvPr>
            <p:ph type="body" idx="1"/>
          </p:nvPr>
        </p:nvSpPr>
        <p:spPr>
          <a:xfrm>
            <a:off x="468313" y="1981200"/>
            <a:ext cx="8424862" cy="4616450"/>
          </a:xfrm>
          <a:prstGeom prst="roundRect">
            <a:avLst>
              <a:gd name="adj" fmla="val 16667"/>
            </a:avLst>
          </a:prstGeom>
          <a:solidFill>
            <a:srgbClr val="FFFFFF"/>
          </a:solidFill>
          <a:ln>
            <a:solidFill>
              <a:schemeClr val="folHlink"/>
            </a:solidFill>
            <a:round/>
            <a:headEnd type="none" w="med" len="med"/>
            <a:tailEnd type="none" w="med" len="med"/>
          </a:ln>
        </p:spPr>
        <p:txBody>
          <a:bodyPr/>
          <a:lstStyle/>
          <a:p>
            <a:pPr marL="0" indent="0">
              <a:buFont typeface="Wingdings" charset="0"/>
              <a:buNone/>
            </a:pPr>
            <a:r>
              <a:rPr lang="es-ES_tradnl" sz="2800" dirty="0"/>
              <a:t>Existe una íntima relación con el Principio y Fundamento:</a:t>
            </a:r>
          </a:p>
          <a:p>
            <a:pPr marL="625475" lvl="1" indent="-260350"/>
            <a:r>
              <a:rPr lang="es-ES_tradnl" sz="2400" dirty="0"/>
              <a:t>1o. Encontramos la palabra</a:t>
            </a:r>
            <a:r>
              <a:rPr lang="es-ES_tradnl" sz="2400" dirty="0">
                <a:solidFill>
                  <a:schemeClr val="hlink"/>
                </a:solidFill>
              </a:rPr>
              <a:t> </a:t>
            </a:r>
            <a:r>
              <a:rPr lang="es-ES_tradnl" sz="2400" b="1" i="1" dirty="0">
                <a:solidFill>
                  <a:schemeClr val="tx2">
                    <a:lumMod val="50000"/>
                  </a:schemeClr>
                </a:solidFill>
              </a:rPr>
              <a:t>más</a:t>
            </a:r>
            <a:r>
              <a:rPr lang="es-ES_tradnl" sz="2400" dirty="0">
                <a:solidFill>
                  <a:schemeClr val="tx2">
                    <a:lumMod val="50000"/>
                  </a:schemeClr>
                </a:solidFill>
              </a:rPr>
              <a:t>.</a:t>
            </a:r>
          </a:p>
          <a:p>
            <a:pPr marL="625475" lvl="1" indent="-260350"/>
            <a:r>
              <a:rPr lang="es-ES_tradnl" sz="2400" dirty="0"/>
              <a:t>2o. Hay también correspondencia relacionada</a:t>
            </a:r>
          </a:p>
          <a:p>
            <a:pPr marL="1249363" lvl="2" indent="-239713"/>
            <a:r>
              <a:rPr lang="es-ES_tradnl" sz="2000" b="1" dirty="0">
                <a:solidFill>
                  <a:srgbClr val="10253F"/>
                </a:solidFill>
              </a:rPr>
              <a:t>al tanto cuanto </a:t>
            </a:r>
            <a:r>
              <a:rPr lang="es-ES_tradnl" sz="2000" b="1" dirty="0"/>
              <a:t>con el </a:t>
            </a:r>
            <a:r>
              <a:rPr lang="es-ES_tradnl" sz="2000" b="1" dirty="0">
                <a:solidFill>
                  <a:schemeClr val="folHlink"/>
                </a:solidFill>
              </a:rPr>
              <a:t>primer grado</a:t>
            </a:r>
            <a:r>
              <a:rPr lang="es-ES_tradnl" sz="2000" b="1" dirty="0">
                <a:solidFill>
                  <a:srgbClr val="00FF00"/>
                </a:solidFill>
              </a:rPr>
              <a:t> </a:t>
            </a:r>
          </a:p>
          <a:p>
            <a:pPr marL="1249363" lvl="2" indent="-239713"/>
            <a:r>
              <a:rPr lang="es-ES_tradnl" sz="2000" b="1" dirty="0"/>
              <a:t>a la</a:t>
            </a:r>
            <a:r>
              <a:rPr lang="es-ES_tradnl" sz="2000" b="1" dirty="0">
                <a:solidFill>
                  <a:srgbClr val="10253F"/>
                </a:solidFill>
              </a:rPr>
              <a:t> indiferencia </a:t>
            </a:r>
            <a:r>
              <a:rPr lang="es-ES_tradnl" sz="2000" b="1" dirty="0"/>
              <a:t>con el </a:t>
            </a:r>
            <a:r>
              <a:rPr lang="es-ES_tradnl" sz="2000" b="1" dirty="0">
                <a:solidFill>
                  <a:schemeClr val="folHlink"/>
                </a:solidFill>
              </a:rPr>
              <a:t>segundo grado</a:t>
            </a:r>
            <a:endParaRPr lang="es-ES_tradnl" sz="2000" dirty="0">
              <a:solidFill>
                <a:schemeClr val="folHlink"/>
              </a:solidFill>
            </a:endParaRPr>
          </a:p>
          <a:p>
            <a:pPr marL="1249363" lvl="2" indent="-239713"/>
            <a:r>
              <a:rPr lang="es-ES_tradnl" sz="2000" b="1" dirty="0"/>
              <a:t>al </a:t>
            </a:r>
            <a:r>
              <a:rPr lang="es-ES_tradnl" sz="2000" b="1" i="1" dirty="0">
                <a:solidFill>
                  <a:schemeClr val="accent1"/>
                </a:solidFill>
              </a:rPr>
              <a:t>“</a:t>
            </a:r>
            <a:r>
              <a:rPr lang="es-ES_tradnl" sz="2000" b="1" i="1" dirty="0" err="1">
                <a:solidFill>
                  <a:srgbClr val="10253F"/>
                </a:solidFill>
              </a:rPr>
              <a:t>magis</a:t>
            </a:r>
            <a:r>
              <a:rPr lang="es-ES_tradnl" sz="2000" b="1" i="1" dirty="0">
                <a:solidFill>
                  <a:srgbClr val="10253F"/>
                </a:solidFill>
              </a:rPr>
              <a:t>”</a:t>
            </a:r>
            <a:r>
              <a:rPr lang="es-ES_tradnl" sz="2000" b="1" dirty="0">
                <a:solidFill>
                  <a:srgbClr val="10253F"/>
                </a:solidFill>
              </a:rPr>
              <a:t> </a:t>
            </a:r>
            <a:r>
              <a:rPr lang="es-ES_tradnl" sz="2000" b="1" dirty="0"/>
              <a:t>con el </a:t>
            </a:r>
            <a:r>
              <a:rPr lang="es-ES_tradnl" sz="2000" b="1" dirty="0">
                <a:solidFill>
                  <a:schemeClr val="folHlink"/>
                </a:solidFill>
              </a:rPr>
              <a:t>tercer grado</a:t>
            </a:r>
          </a:p>
          <a:p>
            <a:pPr marL="625475" lvl="1" indent="-260350"/>
            <a:r>
              <a:rPr lang="es-ES_tradnl" sz="2400" dirty="0"/>
              <a:t>“solamente deseando y eligiendo lo que </a:t>
            </a:r>
            <a:r>
              <a:rPr lang="es-ES_tradnl" sz="2400" b="1" i="1" dirty="0"/>
              <a:t>más</a:t>
            </a:r>
            <a:r>
              <a:rPr lang="es-ES_tradnl" sz="2400" dirty="0"/>
              <a:t>” [EE. 23] y “por parecer </a:t>
            </a:r>
            <a:r>
              <a:rPr lang="es-ES_tradnl" sz="2400" b="1" i="1" dirty="0"/>
              <a:t>más</a:t>
            </a:r>
            <a:r>
              <a:rPr lang="es-ES_tradnl" sz="2400" dirty="0"/>
              <a:t> actualmente” [EE. 167].</a:t>
            </a:r>
          </a:p>
        </p:txBody>
      </p:sp>
    </p:spTree>
    <p:extLst>
      <p:ext uri="{BB962C8B-B14F-4D97-AF65-F5344CB8AC3E}">
        <p14:creationId xmlns:p14="http://schemas.microsoft.com/office/powerpoint/2010/main" val="75318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dissolve">
                                      <p:cBhvr>
                                        <p:cTn id="7" dur="500"/>
                                        <p:tgtEl>
                                          <p:spTgt spid="30723">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animEffect transition="in" filter="dissolve">
                                      <p:cBhvr>
                                        <p:cTn id="11" dur="500"/>
                                        <p:tgtEl>
                                          <p:spTgt spid="30723">
                                            <p:txEl>
                                              <p:pRg st="1" end="1"/>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animEffect transition="in" filter="dissolve">
                                      <p:cBhvr>
                                        <p:cTn id="15" dur="500"/>
                                        <p:tgtEl>
                                          <p:spTgt spid="30723">
                                            <p:txEl>
                                              <p:pRg st="2" end="2"/>
                                            </p:txEl>
                                          </p:spTgt>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animEffect transition="in" filter="dissolve">
                                      <p:cBhvr>
                                        <p:cTn id="19" dur="500"/>
                                        <p:tgtEl>
                                          <p:spTgt spid="30723">
                                            <p:txEl>
                                              <p:pRg st="3" end="3"/>
                                            </p:txEl>
                                          </p:spTgt>
                                        </p:tgtEl>
                                      </p:cBhvr>
                                    </p:animEffect>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animEffect transition="in" filter="dissolve">
                                      <p:cBhvr>
                                        <p:cTn id="23" dur="500"/>
                                        <p:tgtEl>
                                          <p:spTgt spid="30723">
                                            <p:txEl>
                                              <p:pRg st="4" end="4"/>
                                            </p:txEl>
                                          </p:spTgt>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animEffect transition="in" filter="dissolve">
                                      <p:cBhvr>
                                        <p:cTn id="27" dur="500"/>
                                        <p:tgtEl>
                                          <p:spTgt spid="30723">
                                            <p:txEl>
                                              <p:pRg st="5" end="5"/>
                                            </p:txEl>
                                          </p:spTgt>
                                        </p:tgtEl>
                                      </p:cBhvr>
                                    </p:animEffect>
                                  </p:childTnLst>
                                </p:cTn>
                              </p:par>
                            </p:childTnLst>
                          </p:cTn>
                        </p:par>
                        <p:par>
                          <p:cTn id="28" fill="hold" nodeType="afterGroup">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0723">
                                            <p:txEl>
                                              <p:pRg st="6" end="6"/>
                                            </p:txEl>
                                          </p:spTgt>
                                        </p:tgtEl>
                                        <p:attrNameLst>
                                          <p:attrName>style.visibility</p:attrName>
                                        </p:attrNameLst>
                                      </p:cBhvr>
                                      <p:to>
                                        <p:strVal val="visible"/>
                                      </p:to>
                                    </p:set>
                                    <p:animEffect transition="in" filter="dissolve">
                                      <p:cBhvr>
                                        <p:cTn id="31" dur="500"/>
                                        <p:tgtEl>
                                          <p:spTgt spid="30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s-ES_tradnl">
                <a:solidFill>
                  <a:srgbClr val="BD1205"/>
                </a:solidFill>
                <a:latin typeface="Impact" charset="0"/>
              </a:rPr>
              <a:t>TRES MANERAS DE HUMILDAD</a:t>
            </a:r>
            <a:endParaRPr lang="es-ES_tradnl">
              <a:latin typeface="Impact" charset="0"/>
            </a:endParaRPr>
          </a:p>
        </p:txBody>
      </p:sp>
      <p:sp>
        <p:nvSpPr>
          <p:cNvPr id="32771" name="AutoShape 3"/>
          <p:cNvSpPr>
            <a:spLocks noGrp="1" noChangeArrowheads="1"/>
          </p:cNvSpPr>
          <p:nvPr>
            <p:ph type="body" idx="1"/>
          </p:nvPr>
        </p:nvSpPr>
        <p:spPr>
          <a:xfrm>
            <a:off x="539750" y="2492375"/>
            <a:ext cx="7991475" cy="4032250"/>
          </a:xfrm>
          <a:prstGeom prst="roundRect">
            <a:avLst>
              <a:gd name="adj" fmla="val 16667"/>
            </a:avLst>
          </a:prstGeom>
          <a:solidFill>
            <a:srgbClr val="FFFFFF"/>
          </a:solidFill>
          <a:ln>
            <a:solidFill>
              <a:schemeClr val="folHlink"/>
            </a:solidFill>
            <a:round/>
            <a:headEnd type="none" w="med" len="med"/>
            <a:tailEnd type="none" w="med" len="med"/>
          </a:ln>
        </p:spPr>
        <p:txBody>
          <a:bodyPr/>
          <a:lstStyle/>
          <a:p>
            <a:pPr marL="182563" lvl="1" indent="-3175" algn="just">
              <a:lnSpc>
                <a:spcPct val="90000"/>
              </a:lnSpc>
              <a:buFontTx/>
              <a:buNone/>
            </a:pPr>
            <a:r>
              <a:rPr lang="es-ES_tradnl"/>
              <a:t>Vivencia de que Dios es nuestro Creador. Expresa una actitud fundamental de amor, de obediencia a la ley de Dios. Nos remite al cumplimiento del primer mandamiento: amar a Dios y al prójimo. Este modo de amar a Dios en fidelidad y obediencia no será siempre fácil y evidente. Supone un corazón apegado al Dios absoluto y en uso desinteresado de las cosas hasta el punto de regirse por la norma del </a:t>
            </a:r>
            <a:r>
              <a:rPr lang="es-ES_tradnl" b="1" i="1"/>
              <a:t>tanto cuanto.</a:t>
            </a:r>
            <a:endParaRPr lang="es-ES_tradnl"/>
          </a:p>
        </p:txBody>
      </p:sp>
      <p:sp>
        <p:nvSpPr>
          <p:cNvPr id="32772" name="Rectangle 4"/>
          <p:cNvSpPr>
            <a:spLocks noChangeArrowheads="1"/>
          </p:cNvSpPr>
          <p:nvPr/>
        </p:nvSpPr>
        <p:spPr bwMode="auto">
          <a:xfrm>
            <a:off x="684068" y="1666831"/>
            <a:ext cx="5900248" cy="60016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lnSpc>
                <a:spcPct val="90000"/>
              </a:lnSpc>
              <a:spcBef>
                <a:spcPct val="20000"/>
              </a:spcBef>
              <a:buClr>
                <a:schemeClr val="accent2"/>
              </a:buClr>
              <a:buSzPct val="80000"/>
              <a:buFont typeface="Wingdings" charset="0"/>
              <a:buNone/>
            </a:pPr>
            <a:r>
              <a:rPr lang="es-ES_tradnl" sz="3600">
                <a:solidFill>
                  <a:schemeClr val="bg2"/>
                </a:solidFill>
              </a:rPr>
              <a:t>Primera  manera de humildad:</a:t>
            </a:r>
          </a:p>
        </p:txBody>
      </p:sp>
    </p:spTree>
    <p:extLst>
      <p:ext uri="{BB962C8B-B14F-4D97-AF65-F5344CB8AC3E}">
        <p14:creationId xmlns:p14="http://schemas.microsoft.com/office/powerpoint/2010/main" val="2696600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after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slide(fromTop)">
                                      <p:cBhvr>
                                        <p:cTn id="7" dur="2000"/>
                                        <p:tgtEl>
                                          <p:spTgt spid="32772">
                                            <p:txEl>
                                              <p:pRg st="0" end="0"/>
                                            </p:txEl>
                                          </p:spTgt>
                                        </p:tgtEl>
                                      </p:cBhvr>
                                    </p:animEffect>
                                  </p:childTnLst>
                                </p:cTn>
                              </p:par>
                            </p:childTnLst>
                          </p:cTn>
                        </p:par>
                        <p:par>
                          <p:cTn id="8" fill="hold" nodeType="afterGroup">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32771">
                                            <p:txEl>
                                              <p:pRg st="0" end="0"/>
                                            </p:txEl>
                                          </p:spTgt>
                                        </p:tgtEl>
                                        <p:attrNameLst>
                                          <p:attrName>style.visibility</p:attrName>
                                        </p:attrNameLst>
                                      </p:cBhvr>
                                      <p:to>
                                        <p:strVal val="visible"/>
                                      </p:to>
                                    </p:set>
                                    <p:animEffect transition="in" filter="dissolve">
                                      <p:cBhvr>
                                        <p:cTn id="11" dur="2000"/>
                                        <p:tgtEl>
                                          <p:spTgt spid="327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s-ES_tradnl">
                <a:solidFill>
                  <a:srgbClr val="BD1205"/>
                </a:solidFill>
                <a:latin typeface="Impact" charset="0"/>
              </a:rPr>
              <a:t>TRES MANERAS DE HUMILDAD</a:t>
            </a:r>
            <a:endParaRPr lang="es-ES_tradnl">
              <a:latin typeface="Impact" charset="0"/>
            </a:endParaRPr>
          </a:p>
        </p:txBody>
      </p:sp>
      <p:sp>
        <p:nvSpPr>
          <p:cNvPr id="34819" name="AutoShape 3"/>
          <p:cNvSpPr>
            <a:spLocks noGrp="1" noChangeArrowheads="1"/>
          </p:cNvSpPr>
          <p:nvPr>
            <p:ph type="body" idx="1"/>
          </p:nvPr>
        </p:nvSpPr>
        <p:spPr>
          <a:xfrm>
            <a:off x="539750" y="2565400"/>
            <a:ext cx="8064500" cy="4065588"/>
          </a:xfrm>
          <a:prstGeom prst="roundRect">
            <a:avLst>
              <a:gd name="adj" fmla="val 16667"/>
            </a:avLst>
          </a:prstGeom>
          <a:solidFill>
            <a:srgbClr val="FFFFFF"/>
          </a:solidFill>
          <a:ln>
            <a:solidFill>
              <a:schemeClr val="folHlink"/>
            </a:solidFill>
            <a:round/>
            <a:headEnd type="none" w="med" len="med"/>
            <a:tailEnd type="none" w="med" len="med"/>
          </a:ln>
        </p:spPr>
        <p:txBody>
          <a:bodyPr/>
          <a:lstStyle/>
          <a:p>
            <a:pPr marL="179388" lvl="1" indent="0" algn="just" defTabSz="179388">
              <a:lnSpc>
                <a:spcPct val="90000"/>
              </a:lnSpc>
              <a:buFontTx/>
              <a:buNone/>
            </a:pPr>
            <a:r>
              <a:rPr lang="es-ES_tradnl" dirty="0"/>
              <a:t>Corresponde a la vivencia de que Dios es nuestro Padre. Hay confianza en la providencia de Dios. Presenta un resumen de la actitud ignaciana de la indiferencia que viene a hacer las veces de contacto entre este ejercicio y el Principio y Fundamento en donde se delineaba esta actitud como proyecto, que era necesario alcanzar. Ahora deberá ser ya realidad, si se pretende continuar adelante en el ámbito de la elección.</a:t>
            </a:r>
          </a:p>
        </p:txBody>
      </p:sp>
      <p:sp>
        <p:nvSpPr>
          <p:cNvPr id="34820" name="Rectangle 4"/>
          <p:cNvSpPr>
            <a:spLocks noChangeArrowheads="1"/>
          </p:cNvSpPr>
          <p:nvPr/>
        </p:nvSpPr>
        <p:spPr bwMode="auto">
          <a:xfrm>
            <a:off x="2124075" y="1728788"/>
            <a:ext cx="4643794" cy="487313"/>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lnSpc>
                <a:spcPct val="90000"/>
              </a:lnSpc>
              <a:spcBef>
                <a:spcPct val="20000"/>
              </a:spcBef>
              <a:buClr>
                <a:schemeClr val="accent2"/>
              </a:buClr>
              <a:buSzPct val="80000"/>
              <a:buFont typeface="Wingdings" charset="0"/>
              <a:buNone/>
            </a:pPr>
            <a:r>
              <a:rPr lang="es-ES_tradnl" sz="2800">
                <a:solidFill>
                  <a:schemeClr val="bg2"/>
                </a:solidFill>
              </a:rPr>
              <a:t>Segunda manera de humildad:</a:t>
            </a:r>
          </a:p>
        </p:txBody>
      </p:sp>
    </p:spTree>
    <p:extLst>
      <p:ext uri="{BB962C8B-B14F-4D97-AF65-F5344CB8AC3E}">
        <p14:creationId xmlns:p14="http://schemas.microsoft.com/office/powerpoint/2010/main" val="4191138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4820">
                                            <p:txEl>
                                              <p:charRg st="4294967295" end="4294967295"/>
                                            </p:txEl>
                                          </p:spTgt>
                                        </p:tgtEl>
                                        <p:attrNameLst>
                                          <p:attrName>style.visibility</p:attrName>
                                        </p:attrNameLst>
                                      </p:cBhvr>
                                      <p:to>
                                        <p:strVal val="visible"/>
                                      </p:to>
                                    </p:set>
                                    <p:animEffect transition="in" filter="slide(fromTop)">
                                      <p:cBhvr>
                                        <p:cTn id="7" dur="2000"/>
                                        <p:tgtEl>
                                          <p:spTgt spid="34820">
                                            <p:txEl>
                                              <p:charRg st="4294967295" end="4294967295"/>
                                            </p:txEl>
                                          </p:spTgt>
                                        </p:tgtEl>
                                      </p:cBhvr>
                                    </p:animEffect>
                                  </p:childTnLst>
                                </p:cTn>
                              </p:par>
                            </p:childTnLst>
                          </p:cTn>
                        </p:par>
                        <p:par>
                          <p:cTn id="8" fill="hold" nodeType="afterGroup">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34819">
                                            <p:txEl>
                                              <p:pRg st="0" end="0"/>
                                            </p:txEl>
                                          </p:spTgt>
                                        </p:tgtEl>
                                        <p:attrNameLst>
                                          <p:attrName>style.visibility</p:attrName>
                                        </p:attrNameLst>
                                      </p:cBhvr>
                                      <p:to>
                                        <p:strVal val="visible"/>
                                      </p:to>
                                    </p:set>
                                    <p:animEffect transition="in" filter="dissolve">
                                      <p:cBhvr>
                                        <p:cTn id="11" dur="2000"/>
                                        <p:tgtEl>
                                          <p:spTgt spid="348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P spid="3482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AutoShape 3"/>
          <p:cNvSpPr>
            <a:spLocks noGrp="1" noChangeArrowheads="1"/>
          </p:cNvSpPr>
          <p:nvPr>
            <p:ph type="body" idx="1"/>
          </p:nvPr>
        </p:nvSpPr>
        <p:spPr>
          <a:xfrm>
            <a:off x="468313" y="2452688"/>
            <a:ext cx="8280400" cy="4216400"/>
          </a:xfrm>
          <a:prstGeom prst="roundRect">
            <a:avLst>
              <a:gd name="adj" fmla="val 16667"/>
            </a:avLst>
          </a:prstGeom>
          <a:solidFill>
            <a:srgbClr val="FFFFFF"/>
          </a:solidFill>
          <a:ln>
            <a:solidFill>
              <a:schemeClr val="folHlink"/>
            </a:solidFill>
            <a:round/>
            <a:headEnd type="none" w="med" len="med"/>
            <a:tailEnd type="none" w="med" len="med"/>
          </a:ln>
        </p:spPr>
        <p:txBody>
          <a:bodyPr>
            <a:normAutofit lnSpcReduction="10000"/>
          </a:bodyPr>
          <a:lstStyle/>
          <a:p>
            <a:pPr marL="441325" lvl="1" indent="-261938" algn="just"/>
            <a:r>
              <a:rPr lang="es-ES_tradnl" dirty="0"/>
              <a:t>Vivencia de la verdad de que Dios se ha hecho hombre y, por lo tanto, es mi hermano. Ante este hecho, brota el deseo de vivir lo que Él vivió, de amar lo que Él amó.</a:t>
            </a:r>
          </a:p>
          <a:p>
            <a:pPr marL="441325" lvl="1" indent="-261938" algn="just"/>
            <a:r>
              <a:rPr lang="es-ES_tradnl" dirty="0"/>
              <a:t>Proyecta al ejercitante hacia la identificación con Cristo en “el más imitarle y seguirle” y se expresa en el deseo y la preferencia de estar con Cristo pobre y ultrajado. Concretiza las condiciones del seguimiento de Jesús de la meditación del Reino.</a:t>
            </a:r>
            <a:endParaRPr lang="es-ES_tradnl" b="1" dirty="0"/>
          </a:p>
        </p:txBody>
      </p:sp>
      <p:sp>
        <p:nvSpPr>
          <p:cNvPr id="36868" name="Rectangle 4"/>
          <p:cNvSpPr>
            <a:spLocks noChangeArrowheads="1"/>
          </p:cNvSpPr>
          <p:nvPr/>
        </p:nvSpPr>
        <p:spPr bwMode="auto">
          <a:xfrm>
            <a:off x="1964745" y="1728788"/>
            <a:ext cx="4659004" cy="487313"/>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l">
              <a:lnSpc>
                <a:spcPct val="90000"/>
              </a:lnSpc>
              <a:spcBef>
                <a:spcPct val="20000"/>
              </a:spcBef>
              <a:buClr>
                <a:schemeClr val="accent2"/>
              </a:buClr>
              <a:buSzPct val="80000"/>
              <a:buFont typeface="Wingdings" charset="0"/>
              <a:buNone/>
            </a:pPr>
            <a:r>
              <a:rPr lang="es-ES_tradnl" sz="2800" dirty="0">
                <a:solidFill>
                  <a:schemeClr val="bg2"/>
                </a:solidFill>
              </a:rPr>
              <a:t>Tercera manera de humildad:</a:t>
            </a:r>
          </a:p>
        </p:txBody>
      </p:sp>
      <p:sp>
        <p:nvSpPr>
          <p:cNvPr id="6" name="Rectangle 7"/>
          <p:cNvSpPr>
            <a:spLocks noGrp="1" noChangeArrowheads="1"/>
          </p:cNvSpPr>
          <p:nvPr>
            <p:ph type="title"/>
          </p:nvPr>
        </p:nvSpPr>
        <p:spPr bwMode="auto">
          <a:prstGeom prst="rect">
            <a:avLst/>
          </a:prstGeom>
          <a:noFill/>
          <a:ln>
            <a:noFill/>
          </a:ln>
          <a:effectLst/>
        </p:spPr>
        <p:txBody>
          <a:bodyPr lIns="92075" tIns="46038" rIns="92075" bIns="46038" anchor="ctr"/>
          <a:lstStyle/>
          <a:p>
            <a:pPr algn="ctr"/>
            <a:r>
              <a:rPr lang="es-ES_tradnl" sz="4400" b="0" dirty="0">
                <a:solidFill>
                  <a:srgbClr val="BD1205"/>
                </a:solidFill>
                <a:effectLst>
                  <a:outerShdw blurRad="38100" dist="38100" dir="2700000" algn="tl">
                    <a:srgbClr val="000000"/>
                  </a:outerShdw>
                </a:effectLst>
                <a:latin typeface="Impact" charset="0"/>
              </a:rPr>
              <a:t>TRES MANERAS DE HUMILDAD</a:t>
            </a:r>
            <a:endParaRPr lang="es-ES_tradnl" sz="4400" b="0" dirty="0">
              <a:solidFill>
                <a:schemeClr val="tx2"/>
              </a:solidFill>
              <a:effectLst>
                <a:outerShdw blurRad="38100" dist="38100" dir="2700000" algn="tl">
                  <a:srgbClr val="000000"/>
                </a:outerShdw>
              </a:effectLst>
              <a:latin typeface="Impact" charset="0"/>
            </a:endParaRPr>
          </a:p>
        </p:txBody>
      </p:sp>
    </p:spTree>
    <p:extLst>
      <p:ext uri="{BB962C8B-B14F-4D97-AF65-F5344CB8AC3E}">
        <p14:creationId xmlns:p14="http://schemas.microsoft.com/office/powerpoint/2010/main" val="1611204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6868">
                                            <p:txEl>
                                              <p:charRg st="4294967295" end="4294967295"/>
                                            </p:txEl>
                                          </p:spTgt>
                                        </p:tgtEl>
                                        <p:attrNameLst>
                                          <p:attrName>style.visibility</p:attrName>
                                        </p:attrNameLst>
                                      </p:cBhvr>
                                      <p:to>
                                        <p:strVal val="visible"/>
                                      </p:to>
                                    </p:set>
                                    <p:animEffect transition="in" filter="slide(fromTop)">
                                      <p:cBhvr>
                                        <p:cTn id="7" dur="2000"/>
                                        <p:tgtEl>
                                          <p:spTgt spid="36868">
                                            <p:txEl>
                                              <p:charRg st="4294967295" end="4294967295"/>
                                            </p:txEl>
                                          </p:spTgt>
                                        </p:tgtEl>
                                      </p:cBhvr>
                                    </p:animEffect>
                                  </p:childTnLst>
                                </p:cTn>
                              </p:par>
                            </p:childTnLst>
                          </p:cTn>
                        </p:par>
                        <p:par>
                          <p:cTn id="8" fill="hold" nodeType="afterGroup">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36867">
                                            <p:txEl>
                                              <p:pRg st="0" end="0"/>
                                            </p:txEl>
                                          </p:spTgt>
                                        </p:tgtEl>
                                        <p:attrNameLst>
                                          <p:attrName>style.visibility</p:attrName>
                                        </p:attrNameLst>
                                      </p:cBhvr>
                                      <p:to>
                                        <p:strVal val="visible"/>
                                      </p:to>
                                    </p:set>
                                    <p:animEffect transition="in" filter="dissolve">
                                      <p:cBhvr>
                                        <p:cTn id="11" dur="500"/>
                                        <p:tgtEl>
                                          <p:spTgt spid="36867">
                                            <p:txEl>
                                              <p:pRg st="0" end="0"/>
                                            </p:txEl>
                                          </p:spTgt>
                                        </p:tgtEl>
                                      </p:cBhvr>
                                    </p:animEffect>
                                  </p:childTnLst>
                                </p:cTn>
                              </p:par>
                            </p:childTnLst>
                          </p:cTn>
                        </p:par>
                        <p:par>
                          <p:cTn id="12" fill="hold" nodeType="afterGroup">
                            <p:stCondLst>
                              <p:cond delay="2500"/>
                            </p:stCondLst>
                            <p:childTnLst>
                              <p:par>
                                <p:cTn id="13" presetID="9" presetClass="entr" presetSubtype="0" fill="hold" grpId="0" nodeType="afterEffect">
                                  <p:stCondLst>
                                    <p:cond delay="0"/>
                                  </p:stCondLst>
                                  <p:childTnLst>
                                    <p:set>
                                      <p:cBhvr>
                                        <p:cTn id="14" dur="1" fill="hold">
                                          <p:stCondLst>
                                            <p:cond delay="0"/>
                                          </p:stCondLst>
                                        </p:cTn>
                                        <p:tgtEl>
                                          <p:spTgt spid="36867">
                                            <p:txEl>
                                              <p:pRg st="1" end="1"/>
                                            </p:txEl>
                                          </p:spTgt>
                                        </p:tgtEl>
                                        <p:attrNameLst>
                                          <p:attrName>style.visibility</p:attrName>
                                        </p:attrNameLst>
                                      </p:cBhvr>
                                      <p:to>
                                        <p:strVal val="visible"/>
                                      </p:to>
                                    </p:set>
                                    <p:animEffect transition="in" filter="dissolve">
                                      <p:cBhvr>
                                        <p:cTn id="15"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bldLvl="2" autoUpdateAnimBg="0"/>
      <p:bldP spid="3686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p:cNvSpPr>
            <a:spLocks noChangeArrowheads="1"/>
          </p:cNvSpPr>
          <p:nvPr/>
        </p:nvSpPr>
        <p:spPr bwMode="auto">
          <a:xfrm>
            <a:off x="4400550" y="1909763"/>
            <a:ext cx="4362450" cy="2357437"/>
          </a:xfrm>
          <a:prstGeom prst="roundRect">
            <a:avLst>
              <a:gd name="adj" fmla="val 16667"/>
            </a:avLst>
          </a:prstGeom>
          <a:solidFill>
            <a:schemeClr val="bg2"/>
          </a:solidFill>
          <a:ln w="38100">
            <a:solidFill>
              <a:schemeClr val="tx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s-MX" sz="2400">
                <a:solidFill>
                  <a:schemeClr val="folHlink"/>
                </a:solidFill>
              </a:rPr>
              <a:t>Diseño de las Diapositivas</a:t>
            </a:r>
          </a:p>
          <a:p>
            <a:pPr>
              <a:spcBef>
                <a:spcPct val="50000"/>
              </a:spcBef>
            </a:pPr>
            <a:r>
              <a:rPr lang="es-MX" sz="2400">
                <a:solidFill>
                  <a:schemeClr val="folHlink"/>
                </a:solidFill>
              </a:rPr>
              <a:t> José Luis Serra Martínez SJ.</a:t>
            </a:r>
          </a:p>
          <a:p>
            <a:pPr>
              <a:spcBef>
                <a:spcPct val="50000"/>
              </a:spcBef>
            </a:pPr>
            <a:r>
              <a:rPr lang="es-MX" sz="2400">
                <a:solidFill>
                  <a:schemeClr val="folHlink"/>
                </a:solidFill>
              </a:rPr>
              <a:t>Provincia Mexicana de la</a:t>
            </a:r>
          </a:p>
          <a:p>
            <a:pPr>
              <a:spcBef>
                <a:spcPct val="50000"/>
              </a:spcBef>
            </a:pPr>
            <a:r>
              <a:rPr lang="es-MX" sz="2400">
                <a:solidFill>
                  <a:schemeClr val="folHlink"/>
                </a:solidFill>
              </a:rPr>
              <a:t>Compañía de Jesús</a:t>
            </a:r>
            <a:endParaRPr lang="es-ES" sz="2400">
              <a:solidFill>
                <a:schemeClr val="folHlink"/>
              </a:solidFill>
            </a:endParaRPr>
          </a:p>
        </p:txBody>
      </p:sp>
      <p:pic>
        <p:nvPicPr>
          <p:cNvPr id="62467" name="Picture 3" descr="IHS estilizado 02b"/>
          <p:cNvPicPr>
            <a:picLocks noChangeAspect="1" noChangeArrowheads="1"/>
          </p:cNvPicPr>
          <p:nvPr/>
        </p:nvPicPr>
        <p:blipFill>
          <a:blip r:embed="rId2">
            <a:lum bright="-80000" contrast="-60000"/>
            <a:grayscl/>
            <a:extLst>
              <a:ext uri="{28A0092B-C50C-407E-A947-70E740481C1C}">
                <a14:useLocalDpi xmlns:a14="http://schemas.microsoft.com/office/drawing/2010/main" val="0"/>
              </a:ext>
            </a:extLst>
          </a:blip>
          <a:srcRect/>
          <a:stretch>
            <a:fillRect/>
          </a:stretch>
        </p:blipFill>
        <p:spPr bwMode="auto">
          <a:xfrm>
            <a:off x="685800" y="1600200"/>
            <a:ext cx="3124200" cy="3068638"/>
          </a:xfrm>
          <a:prstGeom prst="rect">
            <a:avLst/>
          </a:prstGeom>
          <a:solidFill>
            <a:srgbClr val="E00C3E"/>
          </a:solidFill>
          <a:ln w="38100">
            <a:solidFill>
              <a:schemeClr val="bg2"/>
            </a:solidFill>
            <a:miter lim="800000"/>
            <a:headEnd/>
            <a:tailEnd/>
          </a:ln>
        </p:spPr>
      </p:pic>
    </p:spTree>
    <p:extLst>
      <p:ext uri="{BB962C8B-B14F-4D97-AF65-F5344CB8AC3E}">
        <p14:creationId xmlns:p14="http://schemas.microsoft.com/office/powerpoint/2010/main" val="1300446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nodeType="clickEffect">
                                  <p:stCondLst>
                                    <p:cond delay="0"/>
                                  </p:stCondLst>
                                  <p:childTnLst>
                                    <p:set>
                                      <p:cBhvr>
                                        <p:cTn id="6" dur="1" fill="hold">
                                          <p:stCondLst>
                                            <p:cond delay="0"/>
                                          </p:stCondLst>
                                        </p:cTn>
                                        <p:tgtEl>
                                          <p:spTgt spid="62467"/>
                                        </p:tgtEl>
                                        <p:attrNameLst>
                                          <p:attrName>style.visibility</p:attrName>
                                        </p:attrNameLst>
                                      </p:cBhvr>
                                      <p:to>
                                        <p:strVal val="visible"/>
                                      </p:to>
                                    </p:set>
                                    <p:anim calcmode="lin" valueType="num">
                                      <p:cBhvr>
                                        <p:cTn id="7" dur="500" fill="hold"/>
                                        <p:tgtEl>
                                          <p:spTgt spid="62467"/>
                                        </p:tgtEl>
                                        <p:attrNameLst>
                                          <p:attrName>ppt_w</p:attrName>
                                        </p:attrNameLst>
                                      </p:cBhvr>
                                      <p:tavLst>
                                        <p:tav tm="0">
                                          <p:val>
                                            <p:fltVal val="0"/>
                                          </p:val>
                                        </p:tav>
                                        <p:tav tm="100000">
                                          <p:val>
                                            <p:strVal val="#ppt_w"/>
                                          </p:val>
                                        </p:tav>
                                      </p:tavLst>
                                    </p:anim>
                                    <p:anim calcmode="lin" valueType="num">
                                      <p:cBhvr>
                                        <p:cTn id="8" dur="500" fill="hold"/>
                                        <p:tgtEl>
                                          <p:spTgt spid="62467"/>
                                        </p:tgtEl>
                                        <p:attrNameLst>
                                          <p:attrName>ppt_h</p:attrName>
                                        </p:attrNameLst>
                                      </p:cBhvr>
                                      <p:tavLst>
                                        <p:tav tm="0">
                                          <p:val>
                                            <p:fltVal val="0"/>
                                          </p:val>
                                        </p:tav>
                                        <p:tav tm="100000">
                                          <p:val>
                                            <p:strVal val="#ppt_h"/>
                                          </p:val>
                                        </p:tav>
                                      </p:tavLst>
                                    </p:anim>
                                    <p:anim calcmode="lin" valueType="num">
                                      <p:cBhvr>
                                        <p:cTn id="9" dur="500" fill="hold"/>
                                        <p:tgtEl>
                                          <p:spTgt spid="62467"/>
                                        </p:tgtEl>
                                        <p:attrNameLst>
                                          <p:attrName>ppt_x</p:attrName>
                                        </p:attrNameLst>
                                      </p:cBhvr>
                                      <p:tavLst>
                                        <p:tav tm="0">
                                          <p:val>
                                            <p:fltVal val="0.5"/>
                                          </p:val>
                                        </p:tav>
                                        <p:tav tm="100000">
                                          <p:val>
                                            <p:strVal val="#ppt_x"/>
                                          </p:val>
                                        </p:tav>
                                      </p:tavLst>
                                    </p:anim>
                                    <p:anim calcmode="lin" valueType="num">
                                      <p:cBhvr>
                                        <p:cTn id="10" dur="500" fill="hold"/>
                                        <p:tgtEl>
                                          <p:spTgt spid="62467"/>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12" fill="hold" grpId="0" nodeType="clickEffect">
                                  <p:stCondLst>
                                    <p:cond delay="0"/>
                                  </p:stCondLst>
                                  <p:childTnLst>
                                    <p:set>
                                      <p:cBhvr>
                                        <p:cTn id="14" dur="1" fill="hold">
                                          <p:stCondLst>
                                            <p:cond delay="0"/>
                                          </p:stCondLst>
                                        </p:cTn>
                                        <p:tgtEl>
                                          <p:spTgt spid="62466"/>
                                        </p:tgtEl>
                                        <p:attrNameLst>
                                          <p:attrName>style.visibility</p:attrName>
                                        </p:attrNameLst>
                                      </p:cBhvr>
                                      <p:to>
                                        <p:strVal val="visible"/>
                                      </p:to>
                                    </p:set>
                                    <p:anim calcmode="lin" valueType="num">
                                      <p:cBhvr additive="base">
                                        <p:cTn id="15" dur="500" fill="hold"/>
                                        <p:tgtEl>
                                          <p:spTgt spid="62466"/>
                                        </p:tgtEl>
                                        <p:attrNameLst>
                                          <p:attrName>ppt_x</p:attrName>
                                        </p:attrNameLst>
                                      </p:cBhvr>
                                      <p:tavLst>
                                        <p:tav tm="0">
                                          <p:val>
                                            <p:strVal val="0-#ppt_w/2"/>
                                          </p:val>
                                        </p:tav>
                                        <p:tav tm="100000">
                                          <p:val>
                                            <p:strVal val="#ppt_x"/>
                                          </p:val>
                                        </p:tav>
                                      </p:tavLst>
                                    </p:anim>
                                    <p:anim calcmode="lin" valueType="num">
                                      <p:cBhvr additive="base">
                                        <p:cTn id="16" dur="500" fill="hold"/>
                                        <p:tgtEl>
                                          <p:spTgt spid="624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TotalTime>
  <Words>1455</Words>
  <Application>Microsoft Macintosh PowerPoint</Application>
  <PresentationFormat>On-screen Show (4:3)</PresentationFormat>
  <Paragraphs>56</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TRES MANERAS DE HUMILDAD</vt:lpstr>
      <vt:lpstr>TRES MANERAS DE HUMILDAD</vt:lpstr>
      <vt:lpstr>TRES MANERAS DE HUMILDAD</vt:lpstr>
      <vt:lpstr>TRES MANERAS DE HUMILDAD</vt:lpstr>
      <vt:lpstr>TRES MANERAS DE HUMILDAD</vt:lpstr>
      <vt:lpstr>TRES MANERAS DE HUMILDAD</vt:lpstr>
      <vt:lpstr>PowerPoint Presentation</vt:lpstr>
    </vt:vector>
  </TitlesOfParts>
  <Company>CIE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José Luis Serra Martínez</dc:creator>
  <cp:lastModifiedBy>José Luis Serra Martínez</cp:lastModifiedBy>
  <cp:revision>2</cp:revision>
  <dcterms:created xsi:type="dcterms:W3CDTF">2013-07-24T03:42:25Z</dcterms:created>
  <dcterms:modified xsi:type="dcterms:W3CDTF">2016-02-12T22:15:53Z</dcterms:modified>
</cp:coreProperties>
</file>