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36"/>
  </p:notesMasterIdLst>
  <p:handoutMasterIdLst>
    <p:handoutMasterId r:id="rId37"/>
  </p:handoutMasterIdLst>
  <p:sldIdLst>
    <p:sldId id="319" r:id="rId2"/>
    <p:sldId id="320" r:id="rId3"/>
    <p:sldId id="309" r:id="rId4"/>
    <p:sldId id="256" r:id="rId5"/>
    <p:sldId id="310" r:id="rId6"/>
    <p:sldId id="265" r:id="rId7"/>
    <p:sldId id="283" r:id="rId8"/>
    <p:sldId id="266" r:id="rId9"/>
    <p:sldId id="259" r:id="rId10"/>
    <p:sldId id="286" r:id="rId11"/>
    <p:sldId id="275" r:id="rId12"/>
    <p:sldId id="271" r:id="rId13"/>
    <p:sldId id="260" r:id="rId14"/>
    <p:sldId id="272" r:id="rId15"/>
    <p:sldId id="261" r:id="rId16"/>
    <p:sldId id="291" r:id="rId17"/>
    <p:sldId id="262" r:id="rId18"/>
    <p:sldId id="292" r:id="rId19"/>
    <p:sldId id="316" r:id="rId20"/>
    <p:sldId id="263" r:id="rId21"/>
    <p:sldId id="293" r:id="rId22"/>
    <p:sldId id="273" r:id="rId23"/>
    <p:sldId id="325" r:id="rId24"/>
    <p:sldId id="326" r:id="rId25"/>
    <p:sldId id="336" r:id="rId26"/>
    <p:sldId id="327" r:id="rId27"/>
    <p:sldId id="328" r:id="rId28"/>
    <p:sldId id="329" r:id="rId29"/>
    <p:sldId id="330" r:id="rId30"/>
    <p:sldId id="335" r:id="rId31"/>
    <p:sldId id="331" r:id="rId32"/>
    <p:sldId id="332" r:id="rId33"/>
    <p:sldId id="333" r:id="rId34"/>
    <p:sldId id="33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  <a:srgbClr val="6CBE08"/>
    <a:srgbClr val="222110"/>
    <a:srgbClr val="00FF00"/>
    <a:srgbClr val="FF0066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718" autoAdjust="0"/>
  </p:normalViewPr>
  <p:slideViewPr>
    <p:cSldViewPr>
      <p:cViewPr varScale="1">
        <p:scale>
          <a:sx n="76" d="100"/>
          <a:sy n="76" d="100"/>
        </p:scale>
        <p:origin x="-20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404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D0FB3-0FF7-4B4E-8866-A8417F0A536E}" type="datetimeFigureOut">
              <a:rPr lang="en-US" smtClean="0"/>
              <a:t>12/02/16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03F74-9CA6-9B44-BB8F-B4DAC9D9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56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5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8347B4A1-B792-40B6-B872-E55258D3CE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531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47B4A1-B792-40B6-B872-E55258D3CE2D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22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s-MX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s-MX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8" y="1804"/>
                          <a:ext cx="3672" cy="2049"/>
                          <a:chOff x="13" y="1808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51" y="2864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3" y="1860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5" y="1531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7" y="1352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4" y="997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6"/>
              <a:ext cx="3325" cy="2958"/>
              <a:chOff x="16" y="1316"/>
              <a:chExt cx="3325" cy="295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75" y="1316"/>
                <a:ext cx="258" cy="296"/>
                <a:chOff x="3048" y="1265"/>
                <a:chExt cx="361" cy="423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6" y="1467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5"/>
                  <a:ext cx="225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5" y="1365"/>
                  <a:ext cx="162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1" y="1272"/>
                  <a:ext cx="203" cy="197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1" y="1265"/>
                  <a:ext cx="78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</p:grpSp>
      </p:grpSp>
      <p:sp>
        <p:nvSpPr>
          <p:cNvPr id="623742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es-MX"/>
              <a:t>Haga clic para cambiar el estilo de título	</a:t>
            </a:r>
          </a:p>
        </p:txBody>
      </p:sp>
      <p:sp>
        <p:nvSpPr>
          <p:cNvPr id="623743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MX"/>
              <a:t>Haga clic para modificar el estilo de subtítulo del patrón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A5690C7E-0181-4398-A4FE-79EEED2A2055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AA109-0134-44B4-A58C-E5B28817FBDC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BC310-26B1-4550-A884-6980E94A1B2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E6C02-FA55-4250-A4AB-3C376D3DCF15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MX" noProof="0" smtClean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0E2A-C804-4990-921E-7808DBC9F74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430D15-6BF4-4394-88A1-A947665D3F7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998061"/>
      </p:ext>
    </p:extLst>
  </p:cSld>
  <p:clrMapOvr>
    <a:masterClrMapping/>
  </p:clrMapOvr>
  <p:transition xmlns:p14="http://schemas.microsoft.com/office/powerpoint/2010/main"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6B1B-7841-4A3C-B238-362413F84E9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A514-F8BF-4326-8B8E-57EBBECABF12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45D3F-25EF-46D4-BA88-C8907035725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A4C12-D210-43E4-9D8E-537E998EE103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F0632-DE81-4E4A-92C5-03BB09FCA2BC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F7B33-E3D5-467B-B474-0788A52B0B37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6FFA6-9386-4DCA-B151-BB1C8AA3ACCF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22FF6-C6C5-49A2-88FA-02915F0F0CC7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2070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622597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grpSp>
              <p:nvGrpSpPr>
                <p:cNvPr id="2085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622599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622600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622601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grpSp>
                <p:nvGrpSpPr>
                  <p:cNvPr id="2089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622603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s-MX"/>
                    </a:p>
                  </p:txBody>
                </p:sp>
                <p:grpSp>
                  <p:nvGrpSpPr>
                    <p:cNvPr id="2091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622605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s-MX"/>
                      </a:p>
                    </p:txBody>
                  </p:sp>
                  <p:grpSp>
                    <p:nvGrpSpPr>
                      <p:cNvPr id="2093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622607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08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09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10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11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12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13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14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15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16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17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18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19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20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21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22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23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24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25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26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27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28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29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30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31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32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33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34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35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36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37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38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39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40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41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42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grpSp>
                      <p:nvGrpSpPr>
                        <p:cNvPr id="2130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622644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4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622645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622646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622647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622648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622649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622650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2" y="1860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622651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622652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2" y="1531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622653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7" y="1352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622654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  <p:sp>
                        <p:nvSpPr>
                          <p:cNvPr id="622655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4" y="997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MX"/>
                          </a:p>
                        </p:txBody>
                      </p:sp>
                    </p:grpSp>
                    <p:sp>
                      <p:nvSpPr>
                        <p:cNvPr id="622656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57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58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59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60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61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62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63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64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65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66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67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68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69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70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71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72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73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74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75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76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77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78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79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80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81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82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83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84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85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86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87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88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89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90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  <p:sp>
                      <p:nvSpPr>
                        <p:cNvPr id="622691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MX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71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622693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622694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grpSp>
              <p:nvGrpSpPr>
                <p:cNvPr id="2074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622696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622697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622698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622699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622700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622701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622702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622703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622704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</p:grpSp>
          </p:grpSp>
        </p:grpSp>
        <p:grpSp>
          <p:nvGrpSpPr>
            <p:cNvPr id="2057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622706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22707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22708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22709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22710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1" y="2702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22711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grpSp>
            <p:nvGrpSpPr>
              <p:cNvPr id="2064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622713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622714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622715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622716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622717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</p:grpSp>
      </p:grpSp>
      <p:sp>
        <p:nvSpPr>
          <p:cNvPr id="622718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22719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22720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223CDDB-B45A-4AFC-9F18-25647C11DCE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  <p:sp>
        <p:nvSpPr>
          <p:cNvPr id="622721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62272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3" r:id="rId14"/>
  </p:sldLayoutIdLst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hyperlink" Target="13%20LA%20CUARTA%20SEMANA.ppt" TargetMode="External"/><Relationship Id="rId12" Type="http://schemas.openxmlformats.org/officeDocument/2006/relationships/hyperlink" Target="14%20CONTEMPLACION%20PARA%20ALCANZAR%20AMOR.ppt" TargetMode="External"/><Relationship Id="rId13" Type="http://schemas.openxmlformats.org/officeDocument/2006/relationships/hyperlink" Target="05%20LA%20ORACI%C3%93N%20IGNACIANA.ppt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02%20G%C3%A9nesis%20de%20los%20EE.ppt" TargetMode="External"/><Relationship Id="rId3" Type="http://schemas.openxmlformats.org/officeDocument/2006/relationships/hyperlink" Target="03%20El%20Proceso%20de%20los%20EE.ppt" TargetMode="External"/><Relationship Id="rId4" Type="http://schemas.openxmlformats.org/officeDocument/2006/relationships/hyperlink" Target="LOS%20EXAMENES%201..ppt" TargetMode="External"/><Relationship Id="rId5" Type="http://schemas.openxmlformats.org/officeDocument/2006/relationships/hyperlink" Target="06%20LAS%20ADICIONES.ppt" TargetMode="External"/><Relationship Id="rId6" Type="http://schemas.openxmlformats.org/officeDocument/2006/relationships/hyperlink" Target="04%20LAS%20ANOTACIONES.ppt" TargetMode="External"/><Relationship Id="rId7" Type="http://schemas.openxmlformats.org/officeDocument/2006/relationships/hyperlink" Target="07%20Principio%20y%20Fundamento.ppt" TargetMode="External"/><Relationship Id="rId8" Type="http://schemas.openxmlformats.org/officeDocument/2006/relationships/hyperlink" Target="08%20Primera%20Semana.ppt" TargetMode="External"/><Relationship Id="rId9" Type="http://schemas.openxmlformats.org/officeDocument/2006/relationships/hyperlink" Target="09%20Segunda%20Semana.ppt" TargetMode="External"/><Relationship Id="rId10" Type="http://schemas.openxmlformats.org/officeDocument/2006/relationships/hyperlink" Target="12%20%20PASI%C3%93N%20Y%20MUERTE.pp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-82550" y="188913"/>
            <a:ext cx="9339263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s-ES_tradnl" sz="2400" b="1" dirty="0">
                <a:solidFill>
                  <a:srgbClr val="000000"/>
                </a:solidFill>
              </a:rPr>
              <a:t>¿Qué pensaba Ignacio de Loyola sobre los Ejercicios?</a:t>
            </a:r>
            <a:endParaRPr kumimoji="1" lang="es-ES" sz="2400" b="1" dirty="0">
              <a:solidFill>
                <a:srgbClr val="000000"/>
              </a:solidFill>
            </a:endParaRPr>
          </a:p>
        </p:txBody>
      </p:sp>
      <p:sp>
        <p:nvSpPr>
          <p:cNvPr id="673796" name="AutoShape 4"/>
          <p:cNvSpPr>
            <a:spLocks noChangeArrowheads="1"/>
          </p:cNvSpPr>
          <p:nvPr/>
        </p:nvSpPr>
        <p:spPr bwMode="auto">
          <a:xfrm>
            <a:off x="1289050" y="2487613"/>
            <a:ext cx="6473825" cy="3558123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s-ES_tradnl" sz="2400" b="1" dirty="0"/>
              <a:t>"No veo en esta vida otro medio de pagar mi deuda de gratitud sino </a:t>
            </a:r>
            <a:r>
              <a:rPr kumimoji="1" lang="es-ES_tradnl" sz="2400" b="1" dirty="0">
                <a:solidFill>
                  <a:srgbClr val="FFFF00"/>
                </a:solidFill>
              </a:rPr>
              <a:t>haciendo que haga durante un mes</a:t>
            </a:r>
            <a:r>
              <a:rPr kumimoji="1" lang="es-ES_tradnl" sz="2400" b="1" dirty="0"/>
              <a:t> los Ejercicios </a:t>
            </a:r>
            <a:r>
              <a:rPr kumimoji="1" lang="es-ES_tradnl" sz="2400" b="1" dirty="0" smtClean="0"/>
              <a:t>Espirituales” </a:t>
            </a:r>
            <a:r>
              <a:rPr kumimoji="1" lang="es-ES_tradnl" sz="2400" b="1" i="1" dirty="0" smtClean="0"/>
              <a:t>Ignacio de Loyola (escribe </a:t>
            </a:r>
            <a:r>
              <a:rPr kumimoji="1" lang="es-ES_tradnl" sz="2400" b="1" i="1" dirty="0"/>
              <a:t>así a un bienhechor el año 1536</a:t>
            </a:r>
            <a:r>
              <a:rPr kumimoji="1" lang="es-ES_tradnl" sz="2400" b="1" dirty="0"/>
              <a:t>).</a:t>
            </a:r>
            <a:endParaRPr kumimoji="1" lang="en-US" sz="2400" b="1" dirty="0"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AutoShape 2"/>
          <p:cNvSpPr>
            <a:spLocks noChangeArrowheads="1"/>
          </p:cNvSpPr>
          <p:nvPr/>
        </p:nvSpPr>
        <p:spPr bwMode="auto">
          <a:xfrm>
            <a:off x="428625" y="165100"/>
            <a:ext cx="8643938" cy="1692275"/>
          </a:xfrm>
          <a:prstGeom prst="homePlate">
            <a:avLst>
              <a:gd name="adj" fmla="val 50015"/>
            </a:avLst>
          </a:prstGeom>
          <a:solidFill>
            <a:schemeClr val="tx1"/>
          </a:solidFill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kumimoji="1" lang="es-ES" sz="2400" b="1">
                <a:solidFill>
                  <a:srgbClr val="222110"/>
                </a:solidFill>
                <a:latin typeface="Times New Roman" pitchFamily="18" charset="0"/>
              </a:rPr>
              <a:t>Después de descubrir nuestro pecado </a:t>
            </a:r>
            <a:r>
              <a:rPr kumimoji="1" lang="es-ES" sz="2400" b="1">
                <a:solidFill>
                  <a:srgbClr val="222110"/>
                </a:solidFill>
                <a:latin typeface="Times New Roman" pitchFamily="18" charset="0"/>
                <a:sym typeface="Wingdings" pitchFamily="2" charset="2"/>
              </a:rPr>
              <a:t></a:t>
            </a:r>
            <a:r>
              <a:rPr kumimoji="1" lang="es-ES" sz="2400" b="1">
                <a:solidFill>
                  <a:srgbClr val="222110"/>
                </a:solidFill>
                <a:latin typeface="Times New Roman" pitchFamily="18" charset="0"/>
              </a:rPr>
              <a:t> </a:t>
            </a:r>
          </a:p>
          <a:p>
            <a:pPr>
              <a:tabLst>
                <a:tab pos="914400" algn="l"/>
              </a:tabLst>
            </a:pPr>
            <a:r>
              <a:rPr kumimoji="1" lang="es-ES" sz="2400" b="1">
                <a:solidFill>
                  <a:srgbClr val="222110"/>
                </a:solidFill>
                <a:latin typeface="Times New Roman" pitchFamily="18" charset="0"/>
                <a:sym typeface="Wingdings" pitchFamily="2" charset="2"/>
              </a:rPr>
              <a:t>Ignacio va a lo esencial:    </a:t>
            </a:r>
            <a:r>
              <a:rPr kumimoji="1" lang="es-ES" sz="2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IR AL SEÑOR</a:t>
            </a:r>
            <a:endParaRPr kumimoji="1" lang="en-US" sz="2800" b="1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>
              <a:tabLst>
                <a:tab pos="914400" algn="l"/>
              </a:tabLst>
            </a:pPr>
            <a:r>
              <a:rPr kumimoji="1" lang="es-ES" sz="2400" b="1">
                <a:solidFill>
                  <a:srgbClr val="222110"/>
                </a:solidFill>
                <a:latin typeface="Times New Roman" pitchFamily="18" charset="0"/>
                <a:sym typeface="Wingdings" pitchFamily="2" charset="2"/>
              </a:rPr>
              <a:t>En la 1ª Semana el centro soy yo, pero lo importante, lo central es</a:t>
            </a:r>
            <a:r>
              <a:rPr kumimoji="1" lang="es-ES" sz="2400" b="1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kumimoji="1" lang="es-ES" sz="2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JESUCRISTO</a:t>
            </a:r>
            <a:r>
              <a:rPr kumimoji="1" lang="es-ES" sz="24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.</a:t>
            </a:r>
            <a:r>
              <a:rPr kumimoji="1" lang="es-ES" sz="2800" b="1">
                <a:solidFill>
                  <a:srgbClr val="FFFF66"/>
                </a:solidFill>
                <a:latin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633859" name="AutoShape 3"/>
          <p:cNvSpPr>
            <a:spLocks noChangeArrowheads="1"/>
          </p:cNvSpPr>
          <p:nvPr/>
        </p:nvSpPr>
        <p:spPr bwMode="auto">
          <a:xfrm>
            <a:off x="357188" y="2071688"/>
            <a:ext cx="8358187" cy="4662487"/>
          </a:xfrm>
          <a:prstGeom prst="frame">
            <a:avLst/>
          </a:prstGeom>
          <a:solidFill>
            <a:srgbClr val="0000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kumimoji="1" lang="es-ES" sz="2400" b="1" dirty="0">
              <a:solidFill>
                <a:srgbClr val="222110"/>
              </a:solidFill>
              <a:latin typeface="Times New Roman" pitchFamily="18" charset="0"/>
              <a:sym typeface="Wingdings" pitchFamily="2" charset="2"/>
            </a:endParaRPr>
          </a:p>
          <a:p>
            <a:pPr algn="ctr">
              <a:defRPr/>
            </a:pPr>
            <a:r>
              <a:rPr kumimoji="1" lang="es-ES" sz="2400" b="1" dirty="0">
                <a:latin typeface="Times New Roman" pitchFamily="18" charset="0"/>
                <a:sym typeface="Wingdings" pitchFamily="2" charset="2"/>
              </a:rPr>
              <a:t>Fruto de la 2ª Semana:</a:t>
            </a:r>
          </a:p>
          <a:p>
            <a:pPr algn="ctr">
              <a:defRPr/>
            </a:pPr>
            <a:r>
              <a:rPr kumimoji="1" lang="es-ES" sz="2800" b="1" dirty="0">
                <a:solidFill>
                  <a:srgbClr val="FFFF00"/>
                </a:solidFill>
                <a:latin typeface="Arial" pitchFamily="34" charset="0"/>
                <a:sym typeface="Wingdings" pitchFamily="2" charset="2"/>
              </a:rPr>
              <a:t> QUE JESÚS IMPACTE MI PERSONA.</a:t>
            </a:r>
            <a:endParaRPr kumimoji="1" lang="en-US" sz="2800" b="1" dirty="0">
              <a:solidFill>
                <a:srgbClr val="FFFF00"/>
              </a:solidFill>
              <a:latin typeface="Arial" pitchFamily="34" charset="0"/>
              <a:sym typeface="Wingdings" pitchFamily="2" charset="2"/>
            </a:endParaRPr>
          </a:p>
          <a:p>
            <a:pPr algn="ctr">
              <a:defRPr/>
            </a:pPr>
            <a:endParaRPr kumimoji="1" lang="es-ES" sz="2400" b="1" dirty="0">
              <a:latin typeface="Times New Roman" pitchFamily="18" charset="0"/>
              <a:sym typeface="Wingdings" pitchFamily="2" charset="2"/>
            </a:endParaRPr>
          </a:p>
          <a:p>
            <a:pPr algn="ctr">
              <a:defRPr/>
            </a:pPr>
            <a:r>
              <a:rPr kumimoji="1" lang="es-ES" sz="2400" b="1" dirty="0">
                <a:latin typeface="Times New Roman" pitchFamily="18" charset="0"/>
                <a:sym typeface="Wingdings" pitchFamily="2" charset="2"/>
              </a:rPr>
              <a:t>Ignacio invita a ir al mundo afectivo </a:t>
            </a:r>
            <a:r>
              <a:rPr kumimoji="1" lang="es-ES" sz="2400" b="1" dirty="0">
                <a:latin typeface="Times New Roman" pitchFamily="18" charset="0"/>
              </a:rPr>
              <a:t> </a:t>
            </a:r>
          </a:p>
          <a:p>
            <a:pPr lvl="1" algn="ctr">
              <a:defRPr/>
            </a:pPr>
            <a:r>
              <a:rPr kumimoji="1" lang="es-ES" sz="2800" b="1" dirty="0">
                <a:solidFill>
                  <a:srgbClr val="FFFF00"/>
                </a:solidFill>
                <a:latin typeface="Arial" pitchFamily="34" charset="0"/>
              </a:rPr>
              <a:t>EL AMOR, LA AMISTAD </a:t>
            </a:r>
            <a:r>
              <a:rPr kumimoji="1" lang="es-ES" sz="2800" b="1" dirty="0" err="1">
                <a:solidFill>
                  <a:srgbClr val="FFFF00"/>
                </a:solidFill>
                <a:latin typeface="Arial" pitchFamily="34" charset="0"/>
              </a:rPr>
              <a:t>íNTIMA</a:t>
            </a:r>
            <a:r>
              <a:rPr kumimoji="1" lang="es-ES" sz="2800" b="1" dirty="0">
                <a:solidFill>
                  <a:srgbClr val="FFFF00"/>
                </a:solidFill>
                <a:latin typeface="Arial" pitchFamily="34" charset="0"/>
              </a:rPr>
              <a:t> CON JESÚS.</a:t>
            </a:r>
            <a:endParaRPr kumimoji="1" lang="en-US" sz="2800" b="1" dirty="0">
              <a:solidFill>
                <a:srgbClr val="FFFF00"/>
              </a:solidFill>
              <a:latin typeface="Arial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  <a:defRPr/>
            </a:pPr>
            <a:endParaRPr kumimoji="1" lang="es-MX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8" grpId="0" animBg="1"/>
      <p:bldP spid="6338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8" name="AutoShape 4"/>
          <p:cNvSpPr>
            <a:spLocks noChangeArrowheads="1"/>
          </p:cNvSpPr>
          <p:nvPr/>
        </p:nvSpPr>
        <p:spPr bwMode="auto">
          <a:xfrm>
            <a:off x="360363" y="44450"/>
            <a:ext cx="8486775" cy="7096125"/>
          </a:xfrm>
          <a:prstGeom prst="horizontalScroll">
            <a:avLst>
              <a:gd name="adj" fmla="val 12500"/>
            </a:avLst>
          </a:prstGeom>
          <a:solidFill>
            <a:srgbClr val="22211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s-ES" sz="2800" b="1">
                <a:solidFill>
                  <a:srgbClr val="FFFF66"/>
                </a:solidFill>
                <a:latin typeface="Times New Roman" pitchFamily="18" charset="0"/>
                <a:sym typeface="Wingdings" pitchFamily="2" charset="2"/>
              </a:rPr>
              <a:t>El Jesús que nos presenta la 2ª Semana</a:t>
            </a:r>
            <a:r>
              <a:rPr kumimoji="1" lang="es-ES" sz="2800" b="1">
                <a:latin typeface="Times New Roman" pitchFamily="18" charset="0"/>
                <a:sym typeface="Wingdings" pitchFamily="2" charset="2"/>
              </a:rPr>
              <a:t>:</a:t>
            </a:r>
            <a:endParaRPr kumimoji="1" lang="en-US" sz="2800" b="1">
              <a:latin typeface="Times New Roman" pitchFamily="18" charset="0"/>
              <a:sym typeface="Wingdings" pitchFamily="2" charset="2"/>
            </a:endParaRPr>
          </a:p>
          <a:p>
            <a:pPr lvl="1" algn="ctr"/>
            <a:r>
              <a:rPr kumimoji="1" lang="es-ES" sz="2800" b="1">
                <a:latin typeface="Times New Roman" pitchFamily="18" charset="0"/>
                <a:sym typeface="Wingdings" pitchFamily="2" charset="2"/>
              </a:rPr>
              <a:t>bondad, </a:t>
            </a:r>
            <a:endParaRPr kumimoji="1" lang="en-US" sz="2800" b="1">
              <a:latin typeface="Times New Roman" pitchFamily="18" charset="0"/>
              <a:sym typeface="Wingdings" pitchFamily="2" charset="2"/>
            </a:endParaRPr>
          </a:p>
          <a:p>
            <a:pPr lvl="1" algn="ctr"/>
            <a:r>
              <a:rPr kumimoji="1" lang="es-ES" sz="2800" b="1">
                <a:latin typeface="Times New Roman" pitchFamily="18" charset="0"/>
                <a:sym typeface="Wingdings" pitchFamily="2" charset="2"/>
              </a:rPr>
              <a:t>misericordia, </a:t>
            </a:r>
            <a:endParaRPr kumimoji="1" lang="en-US" sz="2800" b="1">
              <a:latin typeface="Times New Roman" pitchFamily="18" charset="0"/>
              <a:sym typeface="Wingdings" pitchFamily="2" charset="2"/>
            </a:endParaRPr>
          </a:p>
          <a:p>
            <a:pPr lvl="1" algn="ctr"/>
            <a:r>
              <a:rPr kumimoji="1" lang="es-ES" sz="2800" b="1">
                <a:latin typeface="Times New Roman" pitchFamily="18" charset="0"/>
                <a:sym typeface="Wingdings" pitchFamily="2" charset="2"/>
              </a:rPr>
              <a:t>comprensión humana.</a:t>
            </a:r>
            <a:r>
              <a:rPr kumimoji="1" lang="es-ES" sz="2800" b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endParaRPr kumimoji="1" lang="en-US" sz="2800" b="1">
              <a:solidFill>
                <a:schemeClr val="tx2"/>
              </a:solidFill>
              <a:latin typeface="Times New Roman" pitchFamily="18" charset="0"/>
              <a:sym typeface="Wingdings" pitchFamily="2" charset="2"/>
            </a:endParaRPr>
          </a:p>
          <a:p>
            <a:pPr lvl="1" algn="ctr"/>
            <a:r>
              <a:rPr kumimoji="1" lang="es-ES" sz="2800" b="1">
                <a:solidFill>
                  <a:srgbClr val="FFFF66"/>
                </a:solidFill>
                <a:latin typeface="Times New Roman" pitchFamily="18" charset="0"/>
                <a:sym typeface="Wingdings" pitchFamily="2" charset="2"/>
              </a:rPr>
              <a:t>Pero es algo más que todos los adjetivos positivos que califican a su persona:</a:t>
            </a:r>
            <a:r>
              <a:rPr kumimoji="1" lang="es-ES" sz="2800" b="1">
                <a:latin typeface="Times New Roman" pitchFamily="18" charset="0"/>
                <a:sym typeface="Wingdings" pitchFamily="2" charset="2"/>
              </a:rPr>
              <a:t>	</a:t>
            </a:r>
            <a:br>
              <a:rPr kumimoji="1" lang="es-ES" sz="2800" b="1">
                <a:latin typeface="Times New Roman" pitchFamily="18" charset="0"/>
                <a:sym typeface="Wingdings" pitchFamily="2" charset="2"/>
              </a:rPr>
            </a:br>
            <a:r>
              <a:rPr kumimoji="1" lang="es-ES" sz="2800" b="1">
                <a:solidFill>
                  <a:srgbClr val="FFFF66"/>
                </a:solidFill>
                <a:latin typeface="Times New Roman" pitchFamily="18" charset="0"/>
                <a:sym typeface="Wingdings" pitchFamily="2" charset="2"/>
              </a:rPr>
              <a:t></a:t>
            </a:r>
            <a:r>
              <a:rPr kumimoji="1" lang="es-ES" sz="2800" b="1">
                <a:solidFill>
                  <a:srgbClr val="FFFF66"/>
                </a:solidFill>
                <a:latin typeface="Times New Roman" pitchFamily="18" charset="0"/>
              </a:rPr>
              <a:t> Es</a:t>
            </a:r>
            <a:r>
              <a:rPr kumimoji="1" lang="es-ES" sz="2800" b="1">
                <a:latin typeface="Times New Roman" pitchFamily="18" charset="0"/>
              </a:rPr>
              <a:t> DIOS MISMO </a:t>
            </a:r>
            <a:r>
              <a:rPr kumimoji="1" lang="es-ES" sz="2800" b="1">
                <a:solidFill>
                  <a:srgbClr val="FFFF66"/>
                </a:solidFill>
                <a:latin typeface="Times New Roman" pitchFamily="18" charset="0"/>
              </a:rPr>
              <a:t>que nos propone el significado definitivo de la historia y</a:t>
            </a:r>
            <a:r>
              <a:rPr kumimoji="1" lang="es-ES" sz="2800" b="1">
                <a:solidFill>
                  <a:srgbClr val="FFFF66"/>
                </a:solidFill>
                <a:latin typeface="Times New Roman" pitchFamily="18" charset="0"/>
                <a:sym typeface="Wingdings" pitchFamily="2" charset="2"/>
              </a:rPr>
              <a:t>  que quiere nuestra colaboración para hacerla realidad</a:t>
            </a:r>
            <a:r>
              <a:rPr kumimoji="1" lang="es-ES" sz="2800" b="1">
                <a:latin typeface="Times New Roman" pitchFamily="18" charset="0"/>
                <a:sym typeface="Wingdings" pitchFamily="2" charset="2"/>
              </a:rPr>
              <a:t>.</a:t>
            </a:r>
            <a:endParaRPr kumimoji="1" lang="en-US" sz="2800" b="1">
              <a:latin typeface="Times New Roman" pitchFamily="18" charset="0"/>
              <a:sym typeface="Wingdings" pitchFamily="2" charset="2"/>
            </a:endParaRPr>
          </a:p>
          <a:p>
            <a:pPr lvl="1" algn="ctr"/>
            <a:r>
              <a:rPr kumimoji="1" lang="es-ES" sz="3200" b="1">
                <a:latin typeface="Arial" pitchFamily="34" charset="0"/>
                <a:sym typeface="Wingdings" pitchFamily="2" charset="2"/>
              </a:rPr>
              <a:t>Jesús es: </a:t>
            </a:r>
            <a:br>
              <a:rPr kumimoji="1" lang="es-ES" sz="3200" b="1">
                <a:latin typeface="Arial" pitchFamily="34" charset="0"/>
                <a:sym typeface="Wingdings" pitchFamily="2" charset="2"/>
              </a:rPr>
            </a:br>
            <a:r>
              <a:rPr kumimoji="1" lang="es-ES" sz="3200" b="1">
                <a:latin typeface="Arial" pitchFamily="34" charset="0"/>
                <a:sym typeface="Wingdings" pitchFamily="2" charset="2"/>
              </a:rPr>
              <a:t>Dios a nuestro favor.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8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0988"/>
            <a:ext cx="8229600" cy="889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smtClean="0">
                <a:solidFill>
                  <a:schemeClr val="tx1"/>
                </a:solidFill>
                <a:cs typeface="Times New Roman" pitchFamily="18" charset="0"/>
              </a:rPr>
              <a:t>PROCESO DE</a:t>
            </a:r>
            <a:r>
              <a:rPr lang="es-MX" sz="3200" smtClean="0">
                <a:solidFill>
                  <a:schemeClr val="tx1"/>
                </a:solidFill>
                <a:cs typeface="Times New Roman" pitchFamily="18" charset="0"/>
              </a:rPr>
              <a:t>NTRO DE</a:t>
            </a:r>
            <a:r>
              <a:rPr lang="es-ES" sz="32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s-MX" sz="3200" smtClean="0">
                <a:solidFill>
                  <a:schemeClr val="tx1"/>
                </a:solidFill>
                <a:cs typeface="Times New Roman" pitchFamily="18" charset="0"/>
              </a:rPr>
              <a:t>LOS EJERCICIOS ESPIRITUALES IGNACIANOS</a:t>
            </a:r>
            <a:r>
              <a:rPr lang="es-ES" smtClean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8675" name="Group 17"/>
          <p:cNvGrpSpPr>
            <a:grpSpLocks/>
          </p:cNvGrpSpPr>
          <p:nvPr/>
        </p:nvGrpSpPr>
        <p:grpSpPr bwMode="auto">
          <a:xfrm>
            <a:off x="381000" y="1676400"/>
            <a:ext cx="5119688" cy="4384675"/>
            <a:chOff x="240" y="1056"/>
            <a:chExt cx="3225" cy="2762"/>
          </a:xfrm>
        </p:grpSpPr>
        <p:sp>
          <p:nvSpPr>
            <p:cNvPr id="28679" name="AutoShape 3"/>
            <p:cNvSpPr>
              <a:spLocks noChangeArrowheads="1"/>
            </p:cNvSpPr>
            <p:nvPr/>
          </p:nvSpPr>
          <p:spPr bwMode="auto">
            <a:xfrm>
              <a:off x="2314" y="1056"/>
              <a:ext cx="1151" cy="358"/>
            </a:xfrm>
            <a:prstGeom prst="flowChartAlternateProcess">
              <a:avLst/>
            </a:prstGeom>
            <a:solidFill>
              <a:srgbClr val="FF0066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>
              <a:flatTx/>
            </a:bodyPr>
            <a:lstStyle/>
            <a:p>
              <a:pPr algn="ctr" eaLnBrk="0" hangingPunct="0"/>
              <a:r>
                <a:rPr lang="es-ES" sz="1200" b="1">
                  <a:latin typeface="Times New Roman" pitchFamily="18" charset="0"/>
                </a:rPr>
                <a:t>ACOMPAÑAMIENTO</a:t>
              </a:r>
            </a:p>
            <a:p>
              <a:pPr algn="ctr" eaLnBrk="0" hangingPunct="0"/>
              <a:r>
                <a:rPr lang="es-ES" sz="1200" b="1">
                  <a:latin typeface="Times New Roman" pitchFamily="18" charset="0"/>
                </a:rPr>
                <a:t>ESPIRITUAL</a:t>
              </a:r>
              <a:endParaRPr lang="es-ES" sz="1200">
                <a:latin typeface="Times New Roman" pitchFamily="18" charset="0"/>
              </a:endParaRPr>
            </a:p>
          </p:txBody>
        </p:sp>
        <p:sp>
          <p:nvSpPr>
            <p:cNvPr id="579588" name="AutoShape 4"/>
            <p:cNvSpPr>
              <a:spLocks noChangeArrowheads="1"/>
            </p:cNvSpPr>
            <p:nvPr/>
          </p:nvSpPr>
          <p:spPr bwMode="auto">
            <a:xfrm>
              <a:off x="758" y="3415"/>
              <a:ext cx="922" cy="403"/>
            </a:xfrm>
            <a:prstGeom prst="flowChartAlternateProcess">
              <a:avLst/>
            </a:prstGeom>
            <a:solidFill>
              <a:srgbClr val="F0EFE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s-ES" sz="1200" b="1" dirty="0">
                  <a:solidFill>
                    <a:srgbClr val="660033"/>
                  </a:solidFill>
                  <a:latin typeface="Times New Roman" pitchFamily="18" charset="0"/>
                </a:rPr>
                <a:t>MISERICORDIA</a:t>
              </a:r>
            </a:p>
            <a:p>
              <a:pPr algn="ctr" eaLnBrk="0" hangingPunct="0">
                <a:defRPr/>
              </a:pPr>
              <a:r>
                <a:rPr lang="es-ES" sz="1200" dirty="0">
                  <a:solidFill>
                    <a:srgbClr val="660033"/>
                  </a:solidFill>
                  <a:latin typeface="Times New Roman" pitchFamily="18" charset="0"/>
                </a:rPr>
                <a:t>AUTOCONO-CIMIENTO</a:t>
              </a:r>
            </a:p>
          </p:txBody>
        </p:sp>
        <p:sp>
          <p:nvSpPr>
            <p:cNvPr id="579589" name="AutoShape 5"/>
            <p:cNvSpPr>
              <a:spLocks noChangeArrowheads="1"/>
            </p:cNvSpPr>
            <p:nvPr/>
          </p:nvSpPr>
          <p:spPr bwMode="auto">
            <a:xfrm>
              <a:off x="1910" y="3415"/>
              <a:ext cx="634" cy="288"/>
            </a:xfrm>
            <a:prstGeom prst="flowChartAlternateProcess">
              <a:avLst/>
            </a:prstGeom>
            <a:solidFill>
              <a:srgbClr val="F0EFE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 sz="1200">
                  <a:solidFill>
                    <a:srgbClr val="660033"/>
                  </a:solidFill>
                  <a:latin typeface="Times New Roman" pitchFamily="18" charset="0"/>
                </a:rPr>
                <a:t>LLAMADO AL</a:t>
              </a:r>
              <a:r>
                <a:rPr lang="es-ES" sz="1200" b="1">
                  <a:solidFill>
                    <a:srgbClr val="660033"/>
                  </a:solidFill>
                  <a:latin typeface="Times New Roman" pitchFamily="18" charset="0"/>
                </a:rPr>
                <a:t> REINO</a:t>
              </a:r>
              <a:endParaRPr lang="es-ES" sz="1200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grpSp>
          <p:nvGrpSpPr>
            <p:cNvPr id="28682" name="Group 6"/>
            <p:cNvGrpSpPr>
              <a:grpSpLocks/>
            </p:cNvGrpSpPr>
            <p:nvPr/>
          </p:nvGrpSpPr>
          <p:grpSpPr bwMode="auto">
            <a:xfrm>
              <a:off x="470" y="2392"/>
              <a:ext cx="288" cy="1152"/>
              <a:chOff x="470" y="2392"/>
              <a:chExt cx="288" cy="1152"/>
            </a:xfrm>
          </p:grpSpPr>
          <p:sp>
            <p:nvSpPr>
              <p:cNvPr id="28691" name="Line 7"/>
              <p:cNvSpPr>
                <a:spLocks noChangeShapeType="1"/>
              </p:cNvSpPr>
              <p:nvPr/>
            </p:nvSpPr>
            <p:spPr bwMode="auto">
              <a:xfrm>
                <a:off x="470" y="2392"/>
                <a:ext cx="0" cy="11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692" name="Line 8"/>
              <p:cNvSpPr>
                <a:spLocks noChangeShapeType="1"/>
              </p:cNvSpPr>
              <p:nvPr/>
            </p:nvSpPr>
            <p:spPr bwMode="auto">
              <a:xfrm>
                <a:off x="470" y="354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8683" name="Line 9"/>
            <p:cNvSpPr>
              <a:spLocks noChangeShapeType="1"/>
            </p:cNvSpPr>
            <p:nvPr/>
          </p:nvSpPr>
          <p:spPr bwMode="auto">
            <a:xfrm>
              <a:off x="1690" y="3546"/>
              <a:ext cx="2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8684" name="Line 10"/>
            <p:cNvSpPr>
              <a:spLocks noChangeShapeType="1"/>
            </p:cNvSpPr>
            <p:nvPr/>
          </p:nvSpPr>
          <p:spPr bwMode="auto">
            <a:xfrm flipH="1">
              <a:off x="1392" y="2219"/>
              <a:ext cx="864" cy="1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8685" name="Line 11"/>
            <p:cNvSpPr>
              <a:spLocks noChangeShapeType="1"/>
            </p:cNvSpPr>
            <p:nvPr/>
          </p:nvSpPr>
          <p:spPr bwMode="auto">
            <a:xfrm flipH="1">
              <a:off x="2314" y="2276"/>
              <a:ext cx="172" cy="10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28686" name="Group 12"/>
            <p:cNvGrpSpPr>
              <a:grpSpLocks/>
            </p:cNvGrpSpPr>
            <p:nvPr/>
          </p:nvGrpSpPr>
          <p:grpSpPr bwMode="auto">
            <a:xfrm>
              <a:off x="240" y="1440"/>
              <a:ext cx="3110" cy="894"/>
              <a:chOff x="240" y="1440"/>
              <a:chExt cx="3110" cy="894"/>
            </a:xfrm>
          </p:grpSpPr>
          <p:sp>
            <p:nvSpPr>
              <p:cNvPr id="579597" name="AutoShape 13"/>
              <p:cNvSpPr>
                <a:spLocks noChangeArrowheads="1"/>
              </p:cNvSpPr>
              <p:nvPr/>
            </p:nvSpPr>
            <p:spPr bwMode="auto">
              <a:xfrm>
                <a:off x="2314" y="1931"/>
                <a:ext cx="1036" cy="288"/>
              </a:xfrm>
              <a:prstGeom prst="flowChartAlternateProcess">
                <a:avLst/>
              </a:prstGeom>
              <a:solidFill>
                <a:srgbClr val="F0EFE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es-ES" sz="1200" b="1">
                    <a:solidFill>
                      <a:srgbClr val="660033"/>
                    </a:solidFill>
                    <a:latin typeface="Times New Roman" pitchFamily="18" charset="0"/>
                  </a:rPr>
                  <a:t>DISCERNIMIENTO</a:t>
                </a:r>
              </a:p>
              <a:p>
                <a:pPr algn="ctr" eaLnBrk="0" hangingPunct="0">
                  <a:defRPr/>
                </a:pPr>
                <a:r>
                  <a:rPr lang="es-ES" sz="1200" b="1">
                    <a:solidFill>
                      <a:srgbClr val="660033"/>
                    </a:solidFill>
                    <a:latin typeface="Times New Roman" pitchFamily="18" charset="0"/>
                  </a:rPr>
                  <a:t>DE ESPIRITUS</a:t>
                </a:r>
                <a:endParaRPr lang="es-ES" sz="1200">
                  <a:solidFill>
                    <a:srgbClr val="6600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9598" name="AutoShape 14"/>
              <p:cNvSpPr>
                <a:spLocks noChangeArrowheads="1"/>
              </p:cNvSpPr>
              <p:nvPr/>
            </p:nvSpPr>
            <p:spPr bwMode="auto">
              <a:xfrm>
                <a:off x="240" y="1931"/>
                <a:ext cx="576" cy="403"/>
              </a:xfrm>
              <a:prstGeom prst="flowChartAlternateProcess">
                <a:avLst/>
              </a:prstGeom>
              <a:solidFill>
                <a:srgbClr val="F0EFE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es-ES" sz="1200" b="1">
                    <a:solidFill>
                      <a:srgbClr val="660033"/>
                    </a:solidFill>
                    <a:latin typeface="Times New Roman" pitchFamily="18" charset="0"/>
                  </a:rPr>
                  <a:t>DIOS</a:t>
                </a:r>
                <a:r>
                  <a:rPr lang="es-ES" sz="1200">
                    <a:solidFill>
                      <a:srgbClr val="660033"/>
                    </a:solidFill>
                    <a:latin typeface="Times New Roman" pitchFamily="18" charset="0"/>
                  </a:rPr>
                  <a:t> COMO CENTRO</a:t>
                </a:r>
              </a:p>
            </p:txBody>
          </p:sp>
          <p:sp>
            <p:nvSpPr>
              <p:cNvPr id="28689" name="Line 15"/>
              <p:cNvSpPr>
                <a:spLocks noChangeShapeType="1"/>
              </p:cNvSpPr>
              <p:nvPr/>
            </p:nvSpPr>
            <p:spPr bwMode="auto">
              <a:xfrm flipH="1">
                <a:off x="874" y="2046"/>
                <a:ext cx="138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690" name="AutoShape 16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44" cy="480"/>
              </a:xfrm>
              <a:prstGeom prst="upDownArrow">
                <a:avLst>
                  <a:gd name="adj1" fmla="val 50000"/>
                  <a:gd name="adj2" fmla="val 66667"/>
                </a:avLst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1F408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22211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</p:grpSp>
      <p:sp>
        <p:nvSpPr>
          <p:cNvPr id="579602" name="AutoShape 18"/>
          <p:cNvSpPr>
            <a:spLocks noChangeArrowheads="1"/>
          </p:cNvSpPr>
          <p:nvPr/>
        </p:nvSpPr>
        <p:spPr bwMode="auto">
          <a:xfrm>
            <a:off x="4525963" y="5334000"/>
            <a:ext cx="1646237" cy="619125"/>
          </a:xfrm>
          <a:prstGeom prst="flowChartAlternateProcess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s-ES" sz="1200" dirty="0">
                <a:solidFill>
                  <a:srgbClr val="660033"/>
                </a:solidFill>
                <a:latin typeface="Times New Roman" pitchFamily="18" charset="0"/>
              </a:rPr>
              <a:t>ENAMORAMIENTO DE</a:t>
            </a:r>
            <a:r>
              <a:rPr lang="es-ES" sz="12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s-ES" sz="1200" b="1" dirty="0" smtClean="0">
                <a:solidFill>
                  <a:srgbClr val="660033"/>
                </a:solidFill>
                <a:latin typeface="Times New Roman" pitchFamily="18" charset="0"/>
              </a:rPr>
              <a:t>JESUS: </a:t>
            </a:r>
            <a:r>
              <a:rPr lang="es-ES" sz="1200" dirty="0" smtClean="0">
                <a:solidFill>
                  <a:srgbClr val="660033"/>
                </a:solidFill>
                <a:latin typeface="Times New Roman" pitchFamily="18" charset="0"/>
              </a:rPr>
              <a:t>SEGUIMIENTO</a:t>
            </a:r>
            <a:endParaRPr lang="es-ES" sz="1200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579603" name="Line 19"/>
          <p:cNvSpPr>
            <a:spLocks noChangeShapeType="1"/>
          </p:cNvSpPr>
          <p:nvPr/>
        </p:nvSpPr>
        <p:spPr bwMode="auto">
          <a:xfrm>
            <a:off x="4114800" y="5629275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9604" name="Line 20"/>
          <p:cNvSpPr>
            <a:spLocks noChangeShapeType="1"/>
          </p:cNvSpPr>
          <p:nvPr/>
        </p:nvSpPr>
        <p:spPr bwMode="auto">
          <a:xfrm>
            <a:off x="4860925" y="3613150"/>
            <a:ext cx="274638" cy="1738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2" grpId="0" animBg="1" autoUpdateAnimBg="0"/>
      <p:bldP spid="579603" grpId="0" animBg="1"/>
      <p:bldP spid="5796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solidFill>
                  <a:schemeClr val="tx1"/>
                </a:solidFill>
                <a:cs typeface="Times New Roman" pitchFamily="18" charset="0"/>
              </a:rPr>
              <a:t>AMOR SOLIDARIO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568323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139112" cy="3455987"/>
          </a:xfrm>
          <a:prstGeom prst="ribbon">
            <a:avLst>
              <a:gd name="adj1" fmla="val 4014"/>
              <a:gd name="adj2" fmla="val 56898"/>
            </a:avLst>
          </a:prstGeom>
          <a:solidFill>
            <a:srgbClr val="FFFF66"/>
          </a:solidFill>
          <a:ln>
            <a:solidFill>
              <a:srgbClr val="FF0066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s-ES_tradnl" smtClean="0">
                <a:solidFill>
                  <a:srgbClr val="222110"/>
                </a:solidFill>
                <a:cs typeface="Times New Roman" pitchFamily="18" charset="0"/>
              </a:rPr>
              <a:t>Conocer para amar más, conocer a Jesús, la encarnación del amor misericordia de Dios, que por mí se ha hecho hombre</a:t>
            </a:r>
            <a:r>
              <a:rPr lang="es-ES" smtClean="0">
                <a:solidFill>
                  <a:srgbClr val="22211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0988"/>
            <a:ext cx="8229600" cy="889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smtClean="0">
                <a:solidFill>
                  <a:schemeClr val="tx1"/>
                </a:solidFill>
                <a:cs typeface="Times New Roman" pitchFamily="18" charset="0"/>
              </a:rPr>
              <a:t>PROCESO DE</a:t>
            </a:r>
            <a:r>
              <a:rPr lang="es-MX" sz="3200" smtClean="0">
                <a:solidFill>
                  <a:schemeClr val="tx1"/>
                </a:solidFill>
                <a:cs typeface="Times New Roman" pitchFamily="18" charset="0"/>
              </a:rPr>
              <a:t>NTRO DE</a:t>
            </a:r>
            <a:r>
              <a:rPr lang="es-ES" sz="32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s-MX" sz="3200" smtClean="0">
                <a:solidFill>
                  <a:schemeClr val="tx1"/>
                </a:solidFill>
                <a:cs typeface="Times New Roman" pitchFamily="18" charset="0"/>
              </a:rPr>
              <a:t>LOS EJERCICIOS ESPIRITUALES IGNACIANOS</a:t>
            </a:r>
            <a:r>
              <a:rPr lang="es-ES" smtClean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30723" name="Group 25"/>
          <p:cNvGrpSpPr>
            <a:grpSpLocks/>
          </p:cNvGrpSpPr>
          <p:nvPr/>
        </p:nvGrpSpPr>
        <p:grpSpPr bwMode="auto">
          <a:xfrm>
            <a:off x="381000" y="1676400"/>
            <a:ext cx="5684838" cy="4384675"/>
            <a:chOff x="240" y="1056"/>
            <a:chExt cx="3581" cy="2762"/>
          </a:xfrm>
        </p:grpSpPr>
        <p:grpSp>
          <p:nvGrpSpPr>
            <p:cNvPr id="30727" name="Group 3"/>
            <p:cNvGrpSpPr>
              <a:grpSpLocks/>
            </p:cNvGrpSpPr>
            <p:nvPr/>
          </p:nvGrpSpPr>
          <p:grpSpPr bwMode="auto">
            <a:xfrm>
              <a:off x="240" y="1056"/>
              <a:ext cx="3225" cy="2762"/>
              <a:chOff x="240" y="1056"/>
              <a:chExt cx="3225" cy="2762"/>
            </a:xfrm>
          </p:grpSpPr>
          <p:sp>
            <p:nvSpPr>
              <p:cNvPr id="30731" name="AutoShape 4"/>
              <p:cNvSpPr>
                <a:spLocks noChangeArrowheads="1"/>
              </p:cNvSpPr>
              <p:nvPr/>
            </p:nvSpPr>
            <p:spPr bwMode="auto">
              <a:xfrm>
                <a:off x="2314" y="1056"/>
                <a:ext cx="1151" cy="358"/>
              </a:xfrm>
              <a:prstGeom prst="flowChartAlternateProcess">
                <a:avLst/>
              </a:prstGeom>
              <a:solidFill>
                <a:srgbClr val="FF0066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66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s-ES" sz="1200" b="1">
                    <a:latin typeface="Times New Roman" pitchFamily="18" charset="0"/>
                  </a:rPr>
                  <a:t>ACOMPAÑAMIENTO</a:t>
                </a:r>
              </a:p>
              <a:p>
                <a:pPr algn="ctr" eaLnBrk="0" hangingPunct="0"/>
                <a:r>
                  <a:rPr lang="es-ES" sz="1200" b="1">
                    <a:latin typeface="Times New Roman" pitchFamily="18" charset="0"/>
                  </a:rPr>
                  <a:t>ESPIRITUAL</a:t>
                </a:r>
                <a:endParaRPr lang="es-ES" sz="1200">
                  <a:latin typeface="Times New Roman" pitchFamily="18" charset="0"/>
                </a:endParaRPr>
              </a:p>
            </p:txBody>
          </p:sp>
          <p:sp>
            <p:nvSpPr>
              <p:cNvPr id="580613" name="AutoShape 5"/>
              <p:cNvSpPr>
                <a:spLocks noChangeArrowheads="1"/>
              </p:cNvSpPr>
              <p:nvPr/>
            </p:nvSpPr>
            <p:spPr bwMode="auto">
              <a:xfrm>
                <a:off x="758" y="3415"/>
                <a:ext cx="922" cy="403"/>
              </a:xfrm>
              <a:prstGeom prst="flowChartAlternateProcess">
                <a:avLst/>
              </a:prstGeom>
              <a:solidFill>
                <a:srgbClr val="F0EFE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r>
                  <a:rPr lang="es-ES" sz="1200" b="1" dirty="0">
                    <a:solidFill>
                      <a:srgbClr val="660033"/>
                    </a:solidFill>
                    <a:latin typeface="Times New Roman" pitchFamily="18" charset="0"/>
                  </a:rPr>
                  <a:t>MISERICORDIA</a:t>
                </a:r>
              </a:p>
              <a:p>
                <a:pPr algn="ctr" eaLnBrk="0" hangingPunct="0">
                  <a:defRPr/>
                </a:pPr>
                <a:r>
                  <a:rPr lang="es-ES" sz="1200" dirty="0">
                    <a:solidFill>
                      <a:srgbClr val="660033"/>
                    </a:solidFill>
                    <a:latin typeface="Times New Roman" pitchFamily="18" charset="0"/>
                  </a:rPr>
                  <a:t>AUTOCONO-CIMIENTO</a:t>
                </a:r>
              </a:p>
            </p:txBody>
          </p:sp>
          <p:sp>
            <p:nvSpPr>
              <p:cNvPr id="580614" name="AutoShape 6"/>
              <p:cNvSpPr>
                <a:spLocks noChangeArrowheads="1"/>
              </p:cNvSpPr>
              <p:nvPr/>
            </p:nvSpPr>
            <p:spPr bwMode="auto">
              <a:xfrm>
                <a:off x="1910" y="3415"/>
                <a:ext cx="634" cy="288"/>
              </a:xfrm>
              <a:prstGeom prst="flowChartAlternateProcess">
                <a:avLst/>
              </a:prstGeom>
              <a:solidFill>
                <a:srgbClr val="F0EFE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es-ES" sz="1200">
                    <a:solidFill>
                      <a:srgbClr val="660033"/>
                    </a:solidFill>
                    <a:latin typeface="Times New Roman" pitchFamily="18" charset="0"/>
                  </a:rPr>
                  <a:t>LLAMADO AL</a:t>
                </a:r>
                <a:r>
                  <a:rPr lang="es-ES" sz="1200" b="1">
                    <a:solidFill>
                      <a:srgbClr val="660033"/>
                    </a:solidFill>
                    <a:latin typeface="Times New Roman" pitchFamily="18" charset="0"/>
                  </a:rPr>
                  <a:t> REINO</a:t>
                </a:r>
                <a:endParaRPr lang="es-ES" sz="1200">
                  <a:solidFill>
                    <a:srgbClr val="660033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0734" name="Group 7"/>
              <p:cNvGrpSpPr>
                <a:grpSpLocks/>
              </p:cNvGrpSpPr>
              <p:nvPr/>
            </p:nvGrpSpPr>
            <p:grpSpPr bwMode="auto">
              <a:xfrm>
                <a:off x="470" y="2392"/>
                <a:ext cx="288" cy="1152"/>
                <a:chOff x="470" y="2392"/>
                <a:chExt cx="288" cy="1152"/>
              </a:xfrm>
            </p:grpSpPr>
            <p:sp>
              <p:nvSpPr>
                <p:cNvPr id="30743" name="Line 8"/>
                <p:cNvSpPr>
                  <a:spLocks noChangeShapeType="1"/>
                </p:cNvSpPr>
                <p:nvPr/>
              </p:nvSpPr>
              <p:spPr bwMode="auto">
                <a:xfrm>
                  <a:off x="470" y="2392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0744" name="Line 9"/>
                <p:cNvSpPr>
                  <a:spLocks noChangeShapeType="1"/>
                </p:cNvSpPr>
                <p:nvPr/>
              </p:nvSpPr>
              <p:spPr bwMode="auto">
                <a:xfrm>
                  <a:off x="470" y="3544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30735" name="Line 10"/>
              <p:cNvSpPr>
                <a:spLocks noChangeShapeType="1"/>
              </p:cNvSpPr>
              <p:nvPr/>
            </p:nvSpPr>
            <p:spPr bwMode="auto">
              <a:xfrm>
                <a:off x="1690" y="3546"/>
                <a:ext cx="23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736" name="Line 11"/>
              <p:cNvSpPr>
                <a:spLocks noChangeShapeType="1"/>
              </p:cNvSpPr>
              <p:nvPr/>
            </p:nvSpPr>
            <p:spPr bwMode="auto">
              <a:xfrm flipH="1">
                <a:off x="1392" y="2219"/>
                <a:ext cx="864" cy="11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737" name="Line 12"/>
              <p:cNvSpPr>
                <a:spLocks noChangeShapeType="1"/>
              </p:cNvSpPr>
              <p:nvPr/>
            </p:nvSpPr>
            <p:spPr bwMode="auto">
              <a:xfrm flipH="1">
                <a:off x="2314" y="2276"/>
                <a:ext cx="172" cy="109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grpSp>
            <p:nvGrpSpPr>
              <p:cNvPr id="30738" name="Group 13"/>
              <p:cNvGrpSpPr>
                <a:grpSpLocks/>
              </p:cNvGrpSpPr>
              <p:nvPr/>
            </p:nvGrpSpPr>
            <p:grpSpPr bwMode="auto">
              <a:xfrm>
                <a:off x="240" y="1440"/>
                <a:ext cx="3110" cy="894"/>
                <a:chOff x="240" y="1440"/>
                <a:chExt cx="3110" cy="894"/>
              </a:xfrm>
            </p:grpSpPr>
            <p:sp>
              <p:nvSpPr>
                <p:cNvPr id="580622" name="AutoShape 14"/>
                <p:cNvSpPr>
                  <a:spLocks noChangeArrowheads="1"/>
                </p:cNvSpPr>
                <p:nvPr/>
              </p:nvSpPr>
              <p:spPr bwMode="auto">
                <a:xfrm>
                  <a:off x="2314" y="1931"/>
                  <a:ext cx="1036" cy="288"/>
                </a:xfrm>
                <a:prstGeom prst="flowChartAlternateProcess">
                  <a:avLst/>
                </a:prstGeom>
                <a:solidFill>
                  <a:srgbClr val="F0EFE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es-ES" sz="1200" b="1">
                      <a:solidFill>
                        <a:srgbClr val="660033"/>
                      </a:solidFill>
                      <a:latin typeface="Times New Roman" pitchFamily="18" charset="0"/>
                    </a:rPr>
                    <a:t>DISCERNIMIENTO</a:t>
                  </a:r>
                </a:p>
                <a:p>
                  <a:pPr algn="ctr" eaLnBrk="0" hangingPunct="0">
                    <a:defRPr/>
                  </a:pPr>
                  <a:r>
                    <a:rPr lang="es-ES" sz="1200" b="1">
                      <a:solidFill>
                        <a:srgbClr val="660033"/>
                      </a:solidFill>
                      <a:latin typeface="Times New Roman" pitchFamily="18" charset="0"/>
                    </a:rPr>
                    <a:t>DE ESPIRITUS</a:t>
                  </a:r>
                  <a:endParaRPr lang="es-ES" sz="1200">
                    <a:solidFill>
                      <a:srgbClr val="660033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80623" name="AutoShape 15"/>
                <p:cNvSpPr>
                  <a:spLocks noChangeArrowheads="1"/>
                </p:cNvSpPr>
                <p:nvPr/>
              </p:nvSpPr>
              <p:spPr bwMode="auto">
                <a:xfrm>
                  <a:off x="240" y="1931"/>
                  <a:ext cx="576" cy="403"/>
                </a:xfrm>
                <a:prstGeom prst="flowChartAlternateProcess">
                  <a:avLst/>
                </a:prstGeom>
                <a:solidFill>
                  <a:srgbClr val="F0EFE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es-ES" sz="1200" b="1">
                      <a:solidFill>
                        <a:srgbClr val="660033"/>
                      </a:solidFill>
                      <a:latin typeface="Times New Roman" pitchFamily="18" charset="0"/>
                    </a:rPr>
                    <a:t>DIOS</a:t>
                  </a:r>
                  <a:r>
                    <a:rPr lang="es-ES" sz="1200">
                      <a:solidFill>
                        <a:srgbClr val="660033"/>
                      </a:solidFill>
                      <a:latin typeface="Times New Roman" pitchFamily="18" charset="0"/>
                    </a:rPr>
                    <a:t> COMO CENTRO</a:t>
                  </a:r>
                </a:p>
              </p:txBody>
            </p:sp>
            <p:sp>
              <p:nvSpPr>
                <p:cNvPr id="3074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874" y="2046"/>
                  <a:ext cx="138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0742" name="AutoShape 17"/>
                <p:cNvSpPr>
                  <a:spLocks noChangeArrowheads="1"/>
                </p:cNvSpPr>
                <p:nvPr/>
              </p:nvSpPr>
              <p:spPr bwMode="auto">
                <a:xfrm>
                  <a:off x="2736" y="1440"/>
                  <a:ext cx="144" cy="480"/>
                </a:xfrm>
                <a:prstGeom prst="upDownArrow">
                  <a:avLst>
                    <a:gd name="adj1" fmla="val 50000"/>
                    <a:gd name="adj2" fmla="val 66667"/>
                  </a:avLst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rgbClr val="1F408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22211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</p:grpSp>
        <p:sp>
          <p:nvSpPr>
            <p:cNvPr id="580626" name="AutoShape 18"/>
            <p:cNvSpPr>
              <a:spLocks noChangeArrowheads="1"/>
            </p:cNvSpPr>
            <p:nvPr/>
          </p:nvSpPr>
          <p:spPr bwMode="auto">
            <a:xfrm>
              <a:off x="2784" y="3408"/>
              <a:ext cx="1037" cy="390"/>
            </a:xfrm>
            <a:prstGeom prst="flowChartAlternateProcess">
              <a:avLst/>
            </a:prstGeom>
            <a:solidFill>
              <a:srgbClr val="F0EFE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 sz="1200" dirty="0">
                  <a:solidFill>
                    <a:srgbClr val="660033"/>
                  </a:solidFill>
                  <a:latin typeface="Times New Roman" pitchFamily="18" charset="0"/>
                </a:rPr>
                <a:t>ENAMORAMIENTO DE</a:t>
              </a:r>
              <a:r>
                <a:rPr lang="es-ES" sz="1200" b="1" dirty="0">
                  <a:solidFill>
                    <a:srgbClr val="660033"/>
                  </a:solidFill>
                  <a:latin typeface="Times New Roman" pitchFamily="18" charset="0"/>
                </a:rPr>
                <a:t> </a:t>
              </a:r>
              <a:r>
                <a:rPr lang="es-ES" sz="1200" b="1" dirty="0" smtClean="0">
                  <a:solidFill>
                    <a:srgbClr val="660033"/>
                  </a:solidFill>
                  <a:latin typeface="Times New Roman" pitchFamily="18" charset="0"/>
                </a:rPr>
                <a:t>JESUS: </a:t>
              </a:r>
              <a:r>
                <a:rPr lang="es-ES" sz="1200" dirty="0" smtClean="0">
                  <a:solidFill>
                    <a:srgbClr val="660033"/>
                  </a:solidFill>
                  <a:latin typeface="Times New Roman" pitchFamily="18" charset="0"/>
                </a:rPr>
                <a:t>SEGUIMIENTO</a:t>
              </a:r>
              <a:endParaRPr lang="es-ES" sz="1200" dirty="0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30729" name="Line 19"/>
            <p:cNvSpPr>
              <a:spLocks noChangeShapeType="1"/>
            </p:cNvSpPr>
            <p:nvPr/>
          </p:nvSpPr>
          <p:spPr bwMode="auto">
            <a:xfrm>
              <a:off x="2592" y="3546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30" name="Line 20"/>
            <p:cNvSpPr>
              <a:spLocks noChangeShapeType="1"/>
            </p:cNvSpPr>
            <p:nvPr/>
          </p:nvSpPr>
          <p:spPr bwMode="auto">
            <a:xfrm>
              <a:off x="3062" y="2276"/>
              <a:ext cx="173" cy="10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80630" name="AutoShape 22"/>
          <p:cNvSpPr>
            <a:spLocks noChangeArrowheads="1"/>
          </p:cNvSpPr>
          <p:nvPr/>
        </p:nvSpPr>
        <p:spPr bwMode="auto">
          <a:xfrm>
            <a:off x="6324600" y="5441950"/>
            <a:ext cx="1646238" cy="549275"/>
          </a:xfrm>
          <a:prstGeom prst="flowChartAlternateProcess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s-ES" sz="1200" b="1" dirty="0">
                <a:solidFill>
                  <a:srgbClr val="660033"/>
                </a:solidFill>
                <a:latin typeface="Times New Roman" pitchFamily="18" charset="0"/>
              </a:rPr>
              <a:t>RELATIVIZANDO</a:t>
            </a:r>
            <a:r>
              <a:rPr lang="es-ES" sz="1200" dirty="0">
                <a:solidFill>
                  <a:srgbClr val="660033"/>
                </a:solidFill>
                <a:latin typeface="Times New Roman" pitchFamily="18" charset="0"/>
              </a:rPr>
              <a:t> TODO</a:t>
            </a:r>
          </a:p>
        </p:txBody>
      </p:sp>
      <p:sp>
        <p:nvSpPr>
          <p:cNvPr id="580631" name="Line 23"/>
          <p:cNvSpPr>
            <a:spLocks noChangeShapeType="1"/>
          </p:cNvSpPr>
          <p:nvPr/>
        </p:nvSpPr>
        <p:spPr bwMode="auto">
          <a:xfrm>
            <a:off x="6127750" y="5629275"/>
            <a:ext cx="273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80632" name="Line 24"/>
          <p:cNvSpPr>
            <a:spLocks noChangeShapeType="1"/>
          </p:cNvSpPr>
          <p:nvPr/>
        </p:nvSpPr>
        <p:spPr bwMode="auto">
          <a:xfrm>
            <a:off x="5410200" y="3522663"/>
            <a:ext cx="1462088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0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0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0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0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0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0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30" grpId="0" animBg="1" autoUpdateAnimBg="0"/>
      <p:bldP spid="580631" grpId="0" animBg="1"/>
      <p:bldP spid="5806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>
                <a:solidFill>
                  <a:schemeClr val="tx1"/>
                </a:solidFill>
              </a:rPr>
              <a:t>EL AMOR CRUCIFICADO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569347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040312"/>
          </a:xfrm>
          <a:prstGeom prst="flowChartOr">
            <a:avLst/>
          </a:prstGeom>
          <a:solidFill>
            <a:schemeClr val="tx1"/>
          </a:solidFill>
          <a:ln w="28575">
            <a:solidFill>
              <a:srgbClr val="22211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S_tradnl" b="1" smtClean="0">
                <a:solidFill>
                  <a:srgbClr val="2221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 profundiza la locura del amor, el amor loco de Dios por el hombre.</a:t>
            </a:r>
            <a:br>
              <a:rPr lang="es-ES_tradnl" b="1" smtClean="0">
                <a:solidFill>
                  <a:srgbClr val="2221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endParaRPr lang="es-ES_tradnl" b="1" smtClean="0">
              <a:solidFill>
                <a:srgbClr val="22211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_tradnl" b="1" smtClean="0">
                <a:solidFill>
                  <a:srgbClr val="2221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Nadie tiene más amor que aquel que da la vida por sus amigos.</a:t>
            </a:r>
            <a:endParaRPr lang="es-ES" b="1" smtClean="0">
              <a:solidFill>
                <a:srgbClr val="22211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 descr="Cruc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5575" y="0"/>
            <a:ext cx="3908425" cy="6858000"/>
          </a:xfrm>
          <a:noFill/>
        </p:spPr>
      </p:pic>
      <p:sp>
        <p:nvSpPr>
          <p:cNvPr id="638979" name="WordArt 3"/>
          <p:cNvSpPr>
            <a:spLocks noChangeArrowheads="1" noChangeShapeType="1" noTextEdit="1"/>
          </p:cNvSpPr>
          <p:nvPr/>
        </p:nvSpPr>
        <p:spPr bwMode="auto">
          <a:xfrm>
            <a:off x="395288" y="1484313"/>
            <a:ext cx="4319587" cy="46085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532"/>
              </a:avLst>
            </a:prstTxWarp>
          </a:bodyPr>
          <a:lstStyle/>
          <a:p>
            <a:pPr algn="ctr"/>
            <a:r>
              <a:rPr lang="es-MX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latin typeface="Impact"/>
              </a:rPr>
              <a:t>ENTREGA</a:t>
            </a:r>
          </a:p>
          <a:p>
            <a:pPr algn="ctr"/>
            <a:r>
              <a:rPr lang="es-MX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latin typeface="Impact"/>
              </a:rPr>
              <a:t>TOTAL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3000"/>
                                        <p:tgtEl>
                                          <p:spTgt spid="6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>
                <a:solidFill>
                  <a:schemeClr val="tx1"/>
                </a:solidFill>
              </a:rPr>
              <a:t>AMOR RESUCITADO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5703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748712" cy="5229225"/>
          </a:xfrm>
          <a:prstGeom prst="irregularSeal1">
            <a:avLst/>
          </a:prstGeom>
          <a:solidFill>
            <a:srgbClr val="00FFFF"/>
          </a:solidFill>
          <a:ln>
            <a:solidFill>
              <a:srgbClr val="222110"/>
            </a:solidFill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S_tradnl" sz="2400" smtClean="0">
                <a:solidFill>
                  <a:srgbClr val="222110"/>
                </a:solidFill>
                <a:cs typeface="Times New Roman" pitchFamily="18" charset="0"/>
              </a:rPr>
              <a:t>Oficio de consolar que trae Cristo, consuela a sus discípulos, a su Iglesia.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smtClean="0">
                <a:solidFill>
                  <a:srgbClr val="222110"/>
                </a:solidFill>
                <a:cs typeface="Times New Roman" pitchFamily="18" charset="0"/>
              </a:rPr>
              <a:t>Consolación del Espíritu Santo</a:t>
            </a:r>
            <a:r>
              <a:rPr lang="es-ES" sz="2400" smtClean="0">
                <a:solidFill>
                  <a:srgbClr val="22211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2" name="Picture 2" descr="Resucitado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765175"/>
            <a:ext cx="6913562" cy="5041900"/>
          </a:xfrm>
          <a:noFill/>
        </p:spPr>
      </p:pic>
      <p:sp>
        <p:nvSpPr>
          <p:cNvPr id="6400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smtClean="0">
                <a:solidFill>
                  <a:srgbClr val="0000FF"/>
                </a:solidFill>
              </a:rPr>
              <a:t>El Triunfo de </a:t>
            </a:r>
            <a:br>
              <a:rPr lang="es-ES" sz="4000" smtClean="0">
                <a:solidFill>
                  <a:srgbClr val="0000FF"/>
                </a:solidFill>
              </a:rPr>
            </a:br>
            <a:r>
              <a:rPr lang="es-ES" sz="4000" smtClean="0">
                <a:solidFill>
                  <a:srgbClr val="0000FF"/>
                </a:solidFill>
              </a:rPr>
              <a:t>la vida sobre la Muerte, </a:t>
            </a:r>
            <a:br>
              <a:rPr lang="es-ES" sz="4000" smtClean="0">
                <a:solidFill>
                  <a:srgbClr val="0000FF"/>
                </a:solidFill>
              </a:rPr>
            </a:br>
            <a:r>
              <a:rPr lang="es-ES" sz="4000" smtClean="0">
                <a:solidFill>
                  <a:srgbClr val="0000FF"/>
                </a:solidFill>
              </a:rPr>
              <a:t>el amor sobre el odio, </a:t>
            </a:r>
            <a:br>
              <a:rPr lang="es-ES" sz="4000" smtClean="0">
                <a:solidFill>
                  <a:srgbClr val="0000FF"/>
                </a:solidFill>
              </a:rPr>
            </a:br>
            <a:r>
              <a:rPr lang="es-ES" sz="4000" smtClean="0">
                <a:solidFill>
                  <a:srgbClr val="0000FF"/>
                </a:solidFill>
              </a:rPr>
              <a:t>el perdón sobre el rencor, </a:t>
            </a:r>
            <a:br>
              <a:rPr lang="es-ES" sz="4000" smtClean="0">
                <a:solidFill>
                  <a:srgbClr val="0000FF"/>
                </a:solidFill>
              </a:rPr>
            </a:br>
            <a:r>
              <a:rPr lang="es-ES" sz="4000" smtClean="0">
                <a:solidFill>
                  <a:srgbClr val="0000FF"/>
                </a:solidFill>
              </a:rPr>
              <a:t>el construir sobre el destruir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4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4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0988"/>
            <a:ext cx="8229600" cy="889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smtClean="0">
                <a:solidFill>
                  <a:schemeClr val="tx1"/>
                </a:solidFill>
                <a:cs typeface="Times New Roman" pitchFamily="18" charset="0"/>
              </a:rPr>
              <a:t>PROCESO DE</a:t>
            </a:r>
            <a:r>
              <a:rPr lang="es-MX" sz="3200" smtClean="0">
                <a:solidFill>
                  <a:schemeClr val="tx1"/>
                </a:solidFill>
                <a:cs typeface="Times New Roman" pitchFamily="18" charset="0"/>
              </a:rPr>
              <a:t>NTRO DE</a:t>
            </a:r>
            <a:r>
              <a:rPr lang="es-ES" sz="32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s-MX" sz="3200" smtClean="0">
                <a:solidFill>
                  <a:schemeClr val="tx1"/>
                </a:solidFill>
                <a:cs typeface="Times New Roman" pitchFamily="18" charset="0"/>
              </a:rPr>
              <a:t>LOS EJERCICIOS ESPIRITUALES IGNACIANOS</a:t>
            </a:r>
            <a:r>
              <a:rPr lang="es-ES" smtClean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1000" y="1676400"/>
            <a:ext cx="5715000" cy="4384675"/>
            <a:chOff x="240" y="1056"/>
            <a:chExt cx="3600" cy="2762"/>
          </a:xfrm>
        </p:grpSpPr>
        <p:grpSp>
          <p:nvGrpSpPr>
            <p:cNvPr id="35853" name="Group 4"/>
            <p:cNvGrpSpPr>
              <a:grpSpLocks/>
            </p:cNvGrpSpPr>
            <p:nvPr/>
          </p:nvGrpSpPr>
          <p:grpSpPr bwMode="auto">
            <a:xfrm>
              <a:off x="240" y="1056"/>
              <a:ext cx="3225" cy="2762"/>
              <a:chOff x="240" y="1056"/>
              <a:chExt cx="3225" cy="2762"/>
            </a:xfrm>
          </p:grpSpPr>
          <p:sp>
            <p:nvSpPr>
              <p:cNvPr id="35857" name="AutoShape 5"/>
              <p:cNvSpPr>
                <a:spLocks noChangeArrowheads="1"/>
              </p:cNvSpPr>
              <p:nvPr/>
            </p:nvSpPr>
            <p:spPr bwMode="auto">
              <a:xfrm>
                <a:off x="2314" y="1056"/>
                <a:ext cx="1151" cy="358"/>
              </a:xfrm>
              <a:prstGeom prst="flowChartAlternateProcess">
                <a:avLst/>
              </a:prstGeom>
              <a:solidFill>
                <a:srgbClr val="FF0066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66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s-ES" sz="1200" b="1">
                    <a:latin typeface="Times New Roman" pitchFamily="18" charset="0"/>
                  </a:rPr>
                  <a:t>ACOMPAÑAMIENTO</a:t>
                </a:r>
              </a:p>
              <a:p>
                <a:pPr algn="ctr" eaLnBrk="0" hangingPunct="0"/>
                <a:r>
                  <a:rPr lang="es-ES" sz="1200" b="1">
                    <a:latin typeface="Times New Roman" pitchFamily="18" charset="0"/>
                  </a:rPr>
                  <a:t>ESPIRITUAL</a:t>
                </a:r>
                <a:endParaRPr lang="es-ES" sz="1200">
                  <a:latin typeface="Times New Roman" pitchFamily="18" charset="0"/>
                </a:endParaRPr>
              </a:p>
            </p:txBody>
          </p:sp>
          <p:sp>
            <p:nvSpPr>
              <p:cNvPr id="670726" name="AutoShape 6"/>
              <p:cNvSpPr>
                <a:spLocks noChangeArrowheads="1"/>
              </p:cNvSpPr>
              <p:nvPr/>
            </p:nvSpPr>
            <p:spPr bwMode="auto">
              <a:xfrm>
                <a:off x="758" y="3415"/>
                <a:ext cx="922" cy="403"/>
              </a:xfrm>
              <a:prstGeom prst="flowChartAlternateProcess">
                <a:avLst/>
              </a:prstGeom>
              <a:solidFill>
                <a:srgbClr val="F0EFE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r>
                  <a:rPr lang="es-ES" sz="1200" b="1" dirty="0">
                    <a:solidFill>
                      <a:srgbClr val="660033"/>
                    </a:solidFill>
                    <a:latin typeface="Times New Roman" pitchFamily="18" charset="0"/>
                  </a:rPr>
                  <a:t>MISERICORDIA</a:t>
                </a:r>
              </a:p>
              <a:p>
                <a:pPr algn="ctr" eaLnBrk="0" hangingPunct="0">
                  <a:defRPr/>
                </a:pPr>
                <a:r>
                  <a:rPr lang="es-ES" sz="1200" dirty="0">
                    <a:solidFill>
                      <a:srgbClr val="660033"/>
                    </a:solidFill>
                    <a:latin typeface="Times New Roman" pitchFamily="18" charset="0"/>
                  </a:rPr>
                  <a:t>AUTOCONO-CIMIENTO</a:t>
                </a:r>
              </a:p>
            </p:txBody>
          </p:sp>
          <p:sp>
            <p:nvSpPr>
              <p:cNvPr id="670727" name="AutoShape 7"/>
              <p:cNvSpPr>
                <a:spLocks noChangeArrowheads="1"/>
              </p:cNvSpPr>
              <p:nvPr/>
            </p:nvSpPr>
            <p:spPr bwMode="auto">
              <a:xfrm>
                <a:off x="1910" y="3415"/>
                <a:ext cx="634" cy="288"/>
              </a:xfrm>
              <a:prstGeom prst="flowChartAlternateProcess">
                <a:avLst/>
              </a:prstGeom>
              <a:solidFill>
                <a:srgbClr val="F0EFE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es-ES" sz="1200">
                    <a:solidFill>
                      <a:srgbClr val="660033"/>
                    </a:solidFill>
                    <a:latin typeface="Times New Roman" pitchFamily="18" charset="0"/>
                  </a:rPr>
                  <a:t>LLAMADO AL</a:t>
                </a:r>
                <a:r>
                  <a:rPr lang="es-ES" sz="1200" b="1">
                    <a:solidFill>
                      <a:srgbClr val="660033"/>
                    </a:solidFill>
                    <a:latin typeface="Times New Roman" pitchFamily="18" charset="0"/>
                  </a:rPr>
                  <a:t> REINO</a:t>
                </a:r>
                <a:endParaRPr lang="es-ES" sz="1200">
                  <a:solidFill>
                    <a:srgbClr val="660033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5860" name="Group 8"/>
              <p:cNvGrpSpPr>
                <a:grpSpLocks/>
              </p:cNvGrpSpPr>
              <p:nvPr/>
            </p:nvGrpSpPr>
            <p:grpSpPr bwMode="auto">
              <a:xfrm>
                <a:off x="470" y="2392"/>
                <a:ext cx="288" cy="1152"/>
                <a:chOff x="470" y="2392"/>
                <a:chExt cx="288" cy="1152"/>
              </a:xfrm>
            </p:grpSpPr>
            <p:sp>
              <p:nvSpPr>
                <p:cNvPr id="35869" name="Line 9"/>
                <p:cNvSpPr>
                  <a:spLocks noChangeShapeType="1"/>
                </p:cNvSpPr>
                <p:nvPr/>
              </p:nvSpPr>
              <p:spPr bwMode="auto">
                <a:xfrm>
                  <a:off x="470" y="2392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5870" name="Line 10"/>
                <p:cNvSpPr>
                  <a:spLocks noChangeShapeType="1"/>
                </p:cNvSpPr>
                <p:nvPr/>
              </p:nvSpPr>
              <p:spPr bwMode="auto">
                <a:xfrm>
                  <a:off x="470" y="3544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35861" name="Line 11"/>
              <p:cNvSpPr>
                <a:spLocks noChangeShapeType="1"/>
              </p:cNvSpPr>
              <p:nvPr/>
            </p:nvSpPr>
            <p:spPr bwMode="auto">
              <a:xfrm>
                <a:off x="1690" y="3546"/>
                <a:ext cx="23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5862" name="Line 12"/>
              <p:cNvSpPr>
                <a:spLocks noChangeShapeType="1"/>
              </p:cNvSpPr>
              <p:nvPr/>
            </p:nvSpPr>
            <p:spPr bwMode="auto">
              <a:xfrm flipH="1">
                <a:off x="1392" y="2219"/>
                <a:ext cx="864" cy="11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5863" name="Line 13"/>
              <p:cNvSpPr>
                <a:spLocks noChangeShapeType="1"/>
              </p:cNvSpPr>
              <p:nvPr/>
            </p:nvSpPr>
            <p:spPr bwMode="auto">
              <a:xfrm flipH="1">
                <a:off x="2314" y="2276"/>
                <a:ext cx="172" cy="109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grpSp>
            <p:nvGrpSpPr>
              <p:cNvPr id="35864" name="Group 14"/>
              <p:cNvGrpSpPr>
                <a:grpSpLocks/>
              </p:cNvGrpSpPr>
              <p:nvPr/>
            </p:nvGrpSpPr>
            <p:grpSpPr bwMode="auto">
              <a:xfrm>
                <a:off x="240" y="1440"/>
                <a:ext cx="3110" cy="894"/>
                <a:chOff x="240" y="1440"/>
                <a:chExt cx="3110" cy="894"/>
              </a:xfrm>
            </p:grpSpPr>
            <p:sp>
              <p:nvSpPr>
                <p:cNvPr id="670735" name="AutoShape 15"/>
                <p:cNvSpPr>
                  <a:spLocks noChangeArrowheads="1"/>
                </p:cNvSpPr>
                <p:nvPr/>
              </p:nvSpPr>
              <p:spPr bwMode="auto">
                <a:xfrm>
                  <a:off x="2314" y="1931"/>
                  <a:ext cx="1036" cy="288"/>
                </a:xfrm>
                <a:prstGeom prst="flowChartAlternateProcess">
                  <a:avLst/>
                </a:prstGeom>
                <a:solidFill>
                  <a:srgbClr val="F0EFE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es-ES" sz="1200" b="1">
                      <a:solidFill>
                        <a:srgbClr val="660033"/>
                      </a:solidFill>
                      <a:latin typeface="Times New Roman" pitchFamily="18" charset="0"/>
                    </a:rPr>
                    <a:t>DISCERNIMIENTO</a:t>
                  </a:r>
                </a:p>
                <a:p>
                  <a:pPr algn="ctr" eaLnBrk="0" hangingPunct="0">
                    <a:defRPr/>
                  </a:pPr>
                  <a:r>
                    <a:rPr lang="es-ES" sz="1200" b="1">
                      <a:solidFill>
                        <a:srgbClr val="660033"/>
                      </a:solidFill>
                      <a:latin typeface="Times New Roman" pitchFamily="18" charset="0"/>
                    </a:rPr>
                    <a:t>DE ESPIRITUS</a:t>
                  </a:r>
                  <a:endParaRPr lang="es-ES" sz="1200">
                    <a:solidFill>
                      <a:srgbClr val="660033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0736" name="AutoShape 16"/>
                <p:cNvSpPr>
                  <a:spLocks noChangeArrowheads="1"/>
                </p:cNvSpPr>
                <p:nvPr/>
              </p:nvSpPr>
              <p:spPr bwMode="auto">
                <a:xfrm>
                  <a:off x="240" y="1931"/>
                  <a:ext cx="576" cy="403"/>
                </a:xfrm>
                <a:prstGeom prst="flowChartAlternateProcess">
                  <a:avLst/>
                </a:prstGeom>
                <a:solidFill>
                  <a:srgbClr val="F0EFE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es-ES" sz="1200" b="1">
                      <a:solidFill>
                        <a:srgbClr val="660033"/>
                      </a:solidFill>
                      <a:latin typeface="Times New Roman" pitchFamily="18" charset="0"/>
                    </a:rPr>
                    <a:t>DIOS</a:t>
                  </a:r>
                  <a:r>
                    <a:rPr lang="es-ES" sz="1200">
                      <a:solidFill>
                        <a:srgbClr val="660033"/>
                      </a:solidFill>
                      <a:latin typeface="Times New Roman" pitchFamily="18" charset="0"/>
                    </a:rPr>
                    <a:t> COMO CENTRO</a:t>
                  </a:r>
                </a:p>
              </p:txBody>
            </p:sp>
            <p:sp>
              <p:nvSpPr>
                <p:cNvPr id="35867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874" y="2046"/>
                  <a:ext cx="138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5868" name="AutoShape 18"/>
                <p:cNvSpPr>
                  <a:spLocks noChangeArrowheads="1"/>
                </p:cNvSpPr>
                <p:nvPr/>
              </p:nvSpPr>
              <p:spPr bwMode="auto">
                <a:xfrm>
                  <a:off x="2736" y="1440"/>
                  <a:ext cx="144" cy="480"/>
                </a:xfrm>
                <a:prstGeom prst="upDownArrow">
                  <a:avLst>
                    <a:gd name="adj1" fmla="val 50000"/>
                    <a:gd name="adj2" fmla="val 66667"/>
                  </a:avLst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rgbClr val="1F408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22211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</p:grpSp>
        <p:sp>
          <p:nvSpPr>
            <p:cNvPr id="670739" name="AutoShape 19"/>
            <p:cNvSpPr>
              <a:spLocks noChangeArrowheads="1"/>
            </p:cNvSpPr>
            <p:nvPr/>
          </p:nvSpPr>
          <p:spPr bwMode="auto">
            <a:xfrm>
              <a:off x="2803" y="3408"/>
              <a:ext cx="1037" cy="390"/>
            </a:xfrm>
            <a:prstGeom prst="flowChartAlternateProcess">
              <a:avLst/>
            </a:prstGeom>
            <a:solidFill>
              <a:srgbClr val="F0EFE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 sz="1200" dirty="0">
                  <a:solidFill>
                    <a:srgbClr val="660033"/>
                  </a:solidFill>
                  <a:latin typeface="Times New Roman" pitchFamily="18" charset="0"/>
                </a:rPr>
                <a:t>ENAMORAMIENTO DE</a:t>
              </a:r>
              <a:r>
                <a:rPr lang="es-ES" sz="1200" b="1" dirty="0">
                  <a:solidFill>
                    <a:srgbClr val="660033"/>
                  </a:solidFill>
                  <a:latin typeface="Times New Roman" pitchFamily="18" charset="0"/>
                </a:rPr>
                <a:t> </a:t>
              </a:r>
              <a:r>
                <a:rPr lang="es-ES" sz="1200" b="1" dirty="0" smtClean="0">
                  <a:solidFill>
                    <a:srgbClr val="660033"/>
                  </a:solidFill>
                  <a:latin typeface="Times New Roman" pitchFamily="18" charset="0"/>
                </a:rPr>
                <a:t>JESUS:</a:t>
              </a:r>
            </a:p>
            <a:p>
              <a:pPr algn="ctr" eaLnBrk="0" hangingPunct="0">
                <a:defRPr/>
              </a:pPr>
              <a:r>
                <a:rPr lang="es-ES" sz="1200" dirty="0" smtClean="0">
                  <a:solidFill>
                    <a:srgbClr val="660033"/>
                  </a:solidFill>
                  <a:latin typeface="Times New Roman" pitchFamily="18" charset="0"/>
                </a:rPr>
                <a:t>SEGUIMIENTO</a:t>
              </a:r>
              <a:endParaRPr lang="es-ES" sz="1200" dirty="0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35855" name="Line 20"/>
            <p:cNvSpPr>
              <a:spLocks noChangeShapeType="1"/>
            </p:cNvSpPr>
            <p:nvPr/>
          </p:nvSpPr>
          <p:spPr bwMode="auto">
            <a:xfrm>
              <a:off x="2592" y="3546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5856" name="Line 21"/>
            <p:cNvSpPr>
              <a:spLocks noChangeShapeType="1"/>
            </p:cNvSpPr>
            <p:nvPr/>
          </p:nvSpPr>
          <p:spPr bwMode="auto">
            <a:xfrm>
              <a:off x="3062" y="2276"/>
              <a:ext cx="173" cy="10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70742" name="AutoShape 22"/>
          <p:cNvSpPr>
            <a:spLocks noChangeArrowheads="1"/>
          </p:cNvSpPr>
          <p:nvPr/>
        </p:nvSpPr>
        <p:spPr bwMode="auto">
          <a:xfrm>
            <a:off x="6324600" y="5441950"/>
            <a:ext cx="1646238" cy="549275"/>
          </a:xfrm>
          <a:prstGeom prst="flowChartAlternateProcess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s-ES" sz="1200" b="1">
                <a:solidFill>
                  <a:srgbClr val="660033"/>
                </a:solidFill>
                <a:latin typeface="Times New Roman" pitchFamily="18" charset="0"/>
              </a:rPr>
              <a:t>RELATIVIZANDO</a:t>
            </a:r>
            <a:r>
              <a:rPr lang="es-ES" sz="1200">
                <a:solidFill>
                  <a:srgbClr val="660033"/>
                </a:solidFill>
                <a:latin typeface="Times New Roman" pitchFamily="18" charset="0"/>
              </a:rPr>
              <a:t> TODO</a:t>
            </a:r>
          </a:p>
        </p:txBody>
      </p:sp>
      <p:sp>
        <p:nvSpPr>
          <p:cNvPr id="35845" name="Line 23"/>
          <p:cNvSpPr>
            <a:spLocks noChangeShapeType="1"/>
          </p:cNvSpPr>
          <p:nvPr/>
        </p:nvSpPr>
        <p:spPr bwMode="auto">
          <a:xfrm>
            <a:off x="6127750" y="5629275"/>
            <a:ext cx="273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5846" name="Line 24"/>
          <p:cNvSpPr>
            <a:spLocks noChangeShapeType="1"/>
          </p:cNvSpPr>
          <p:nvPr/>
        </p:nvSpPr>
        <p:spPr bwMode="auto">
          <a:xfrm>
            <a:off x="5410200" y="3522663"/>
            <a:ext cx="1462088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70745" name="AutoShape 25"/>
          <p:cNvSpPr>
            <a:spLocks noChangeArrowheads="1"/>
          </p:cNvSpPr>
          <p:nvPr/>
        </p:nvSpPr>
        <p:spPr bwMode="auto">
          <a:xfrm>
            <a:off x="6430963" y="5441950"/>
            <a:ext cx="1646237" cy="549275"/>
          </a:xfrm>
          <a:prstGeom prst="flowChartAlternateProcess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s-ES" sz="1200" b="1" dirty="0">
                <a:solidFill>
                  <a:srgbClr val="660033"/>
                </a:solidFill>
                <a:latin typeface="Times New Roman" pitchFamily="18" charset="0"/>
              </a:rPr>
              <a:t>RELATIVIZANDO</a:t>
            </a:r>
            <a:r>
              <a:rPr lang="es-ES" sz="1200" dirty="0">
                <a:solidFill>
                  <a:srgbClr val="660033"/>
                </a:solidFill>
                <a:latin typeface="Times New Roman" pitchFamily="18" charset="0"/>
              </a:rPr>
              <a:t> TODO</a:t>
            </a:r>
          </a:p>
        </p:txBody>
      </p:sp>
      <p:sp>
        <p:nvSpPr>
          <p:cNvPr id="670746" name="AutoShape 26"/>
          <p:cNvSpPr>
            <a:spLocks noChangeArrowheads="1"/>
          </p:cNvSpPr>
          <p:nvPr/>
        </p:nvSpPr>
        <p:spPr bwMode="auto">
          <a:xfrm>
            <a:off x="7239000" y="3065463"/>
            <a:ext cx="1554163" cy="457200"/>
          </a:xfrm>
          <a:prstGeom prst="roundRect">
            <a:avLst>
              <a:gd name="adj" fmla="val 16667"/>
            </a:avLst>
          </a:prstGeom>
          <a:solidFill>
            <a:srgbClr val="F0EFE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s-ES" sz="1200" dirty="0">
                <a:solidFill>
                  <a:srgbClr val="660033"/>
                </a:solidFill>
                <a:latin typeface="Times New Roman" pitchFamily="18" charset="0"/>
              </a:rPr>
              <a:t>CONTEMPLATIVO EN EL </a:t>
            </a:r>
            <a:r>
              <a:rPr lang="es-ES" sz="1200" b="1" dirty="0">
                <a:solidFill>
                  <a:srgbClr val="660033"/>
                </a:solidFill>
                <a:latin typeface="Times New Roman" pitchFamily="18" charset="0"/>
              </a:rPr>
              <a:t>AMOR</a:t>
            </a:r>
            <a:endParaRPr lang="es-ES" sz="1200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670747" name="Line 27"/>
          <p:cNvSpPr>
            <a:spLocks noChangeShapeType="1"/>
          </p:cNvSpPr>
          <p:nvPr/>
        </p:nvSpPr>
        <p:spPr bwMode="auto">
          <a:xfrm>
            <a:off x="5410200" y="3248025"/>
            <a:ext cx="1736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8153400" y="3581400"/>
            <a:ext cx="182563" cy="2011363"/>
            <a:chOff x="5078" y="2263"/>
            <a:chExt cx="115" cy="1267"/>
          </a:xfrm>
        </p:grpSpPr>
        <p:sp>
          <p:nvSpPr>
            <p:cNvPr id="35851" name="Line 29"/>
            <p:cNvSpPr>
              <a:spLocks noChangeShapeType="1"/>
            </p:cNvSpPr>
            <p:nvPr/>
          </p:nvSpPr>
          <p:spPr bwMode="auto">
            <a:xfrm>
              <a:off x="5078" y="3530"/>
              <a:ext cx="11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5852" name="Line 30"/>
            <p:cNvSpPr>
              <a:spLocks noChangeShapeType="1"/>
            </p:cNvSpPr>
            <p:nvPr/>
          </p:nvSpPr>
          <p:spPr bwMode="auto">
            <a:xfrm flipV="1">
              <a:off x="5193" y="2263"/>
              <a:ext cx="0" cy="12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46" grpId="0" animBg="1" autoUpdateAnimBg="0"/>
      <p:bldP spid="6707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NOTAS PREVIAS PARA EL ESTUDIO DE LA SEGUNDA SEMANA</a:t>
            </a:r>
            <a:endParaRPr lang="es-MX" dirty="0"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b="1" smtClean="0">
                <a:solidFill>
                  <a:schemeClr val="tx1"/>
                </a:solidFill>
              </a:rPr>
              <a:t>CONTEMPLATIVO</a:t>
            </a:r>
            <a:r>
              <a:rPr lang="es-MX" sz="4000" b="1" smtClean="0">
                <a:solidFill>
                  <a:schemeClr val="tx1"/>
                </a:solidFill>
              </a:rPr>
              <a:t>S</a:t>
            </a:r>
            <a:r>
              <a:rPr lang="es-ES" sz="4000" b="1" smtClean="0">
                <a:solidFill>
                  <a:schemeClr val="tx1"/>
                </a:solidFill>
              </a:rPr>
              <a:t> EN EL AMOR</a:t>
            </a:r>
          </a:p>
        </p:txBody>
      </p:sp>
      <p:sp>
        <p:nvSpPr>
          <p:cNvPr id="57139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65425"/>
          </a:xfrm>
          <a:prstGeom prst="flowChartAlternateProcess">
            <a:avLst/>
          </a:prstGeom>
          <a:solidFill>
            <a:srgbClr val="22211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s-ES_tradnl" smtClean="0">
                <a:cs typeface="Times New Roman" pitchFamily="18" charset="0"/>
              </a:rPr>
              <a:t>Después que la persona ha conocido el amor en todas sus expresiones, la Contemplación para alcanzar amor recapitula ese amor de Dios y nos dispone para darnos todo. </a:t>
            </a:r>
          </a:p>
        </p:txBody>
      </p:sp>
      <p:sp>
        <p:nvSpPr>
          <p:cNvPr id="571396" name="AutoShape 4"/>
          <p:cNvSpPr>
            <a:spLocks noChangeArrowheads="1"/>
          </p:cNvSpPr>
          <p:nvPr/>
        </p:nvSpPr>
        <p:spPr bwMode="auto">
          <a:xfrm>
            <a:off x="1881188" y="4365625"/>
            <a:ext cx="5165725" cy="2311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57150">
            <a:solidFill>
              <a:srgbClr val="22211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>
                <a:solidFill>
                  <a:srgbClr val="2221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[233] reconocer tanto </a:t>
            </a:r>
            <a:br>
              <a:rPr lang="es-ES_tradnl" sz="3200">
                <a:solidFill>
                  <a:srgbClr val="2221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sz="3200">
                <a:solidFill>
                  <a:srgbClr val="2221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amor recibido </a:t>
            </a:r>
            <a:br>
              <a:rPr lang="es-ES_tradnl" sz="3200">
                <a:solidFill>
                  <a:srgbClr val="2221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sz="3200">
                <a:solidFill>
                  <a:srgbClr val="2221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para,  reconociendo, </a:t>
            </a:r>
            <a:br>
              <a:rPr lang="es-ES_tradnl" sz="3200">
                <a:solidFill>
                  <a:srgbClr val="2221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sz="3200">
                <a:solidFill>
                  <a:srgbClr val="2221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todo amar y servir.</a:t>
            </a:r>
            <a:endParaRPr lang="es-ES" sz="3200">
              <a:solidFill>
                <a:srgbClr val="22211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charRg st="166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5">
                                            <p:txEl>
                                              <p:charRg st="166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395">
                                            <p:txEl>
                                              <p:charRg st="166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57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 autoUpdateAnimBg="0"/>
      <p:bldP spid="5713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b="1" smtClean="0">
                <a:solidFill>
                  <a:schemeClr val="tx1"/>
                </a:solidFill>
              </a:rPr>
              <a:t>CONTEMPLATIVO</a:t>
            </a:r>
            <a:r>
              <a:rPr lang="es-MX" sz="4000" b="1" smtClean="0">
                <a:solidFill>
                  <a:schemeClr val="tx1"/>
                </a:solidFill>
              </a:rPr>
              <a:t>S</a:t>
            </a:r>
            <a:r>
              <a:rPr lang="es-ES" sz="4000" b="1" smtClean="0">
                <a:solidFill>
                  <a:schemeClr val="tx1"/>
                </a:solidFill>
              </a:rPr>
              <a:t> EN EL AMOR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708525"/>
          </a:xfrm>
          <a:prstGeom prst="flowChartAlternateProcess">
            <a:avLst/>
          </a:prstGeom>
          <a:solidFill>
            <a:srgbClr val="22211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endParaRPr lang="es-ES_tradnl" smtClean="0">
              <a:cs typeface="Times New Roman" pitchFamily="18" charset="0"/>
            </a:endParaRPr>
          </a:p>
        </p:txBody>
      </p:sp>
      <p:pic>
        <p:nvPicPr>
          <p:cNvPr id="641028" name="Picture 4" descr="clou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330450"/>
            <a:ext cx="4679950" cy="3509963"/>
          </a:xfrm>
          <a:noFill/>
        </p:spPr>
      </p:pic>
      <p:sp>
        <p:nvSpPr>
          <p:cNvPr id="641029" name="Text Box 5"/>
          <p:cNvSpPr txBox="1">
            <a:spLocks noChangeArrowheads="1"/>
          </p:cNvSpPr>
          <p:nvPr/>
        </p:nvSpPr>
        <p:spPr bwMode="auto">
          <a:xfrm>
            <a:off x="5219700" y="2060575"/>
            <a:ext cx="3660775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De ahí afectándose:</a:t>
            </a:r>
            <a:b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b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  <a:t>"Toma Señor y recibe toda</a:t>
            </a:r>
            <a:b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  <a:t>mi libertad, mi memoria,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  <a:t>mi entendimiento y toda</a:t>
            </a:r>
            <a:b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  <a:t>mi voluntad. Todo lo que</a:t>
            </a:r>
            <a:b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  <a:t>tengo y poseo. Tú me lo</a:t>
            </a:r>
            <a:b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  <a:t>diste, a ti, Señor, lo </a:t>
            </a:r>
            <a:b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  <a:t>devuelvo, todo es tuyo.</a:t>
            </a:r>
            <a:b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  <a:t>Dispón según tu voluntad.</a:t>
            </a:r>
            <a:b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  <a:t>Dame tu amor y gracia que</a:t>
            </a:r>
            <a:b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</a:rPr>
              <a:t>esto me basta. "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6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4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 autoUpdateAnimBg="0"/>
      <p:bldP spid="641027" grpId="1" build="p" autoUpdateAnimBg="0"/>
      <p:bldP spid="6410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0988"/>
            <a:ext cx="8229600" cy="889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smtClean="0">
                <a:solidFill>
                  <a:schemeClr val="tx1"/>
                </a:solidFill>
                <a:cs typeface="Times New Roman" pitchFamily="18" charset="0"/>
              </a:rPr>
              <a:t>PROCESO DE</a:t>
            </a:r>
            <a:r>
              <a:rPr lang="es-MX" sz="3200" smtClean="0">
                <a:solidFill>
                  <a:schemeClr val="tx1"/>
                </a:solidFill>
                <a:cs typeface="Times New Roman" pitchFamily="18" charset="0"/>
              </a:rPr>
              <a:t>NTRO DE</a:t>
            </a:r>
            <a:r>
              <a:rPr lang="es-ES" sz="32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s-MX" sz="3200" smtClean="0">
                <a:solidFill>
                  <a:schemeClr val="tx1"/>
                </a:solidFill>
                <a:cs typeface="Times New Roman" pitchFamily="18" charset="0"/>
              </a:rPr>
              <a:t>LOS EJERCICIOS ESPIRITUALES IGNACIANOS</a:t>
            </a:r>
            <a:r>
              <a:rPr lang="es-ES" smtClean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38915" name="Group 31"/>
          <p:cNvGrpSpPr>
            <a:grpSpLocks/>
          </p:cNvGrpSpPr>
          <p:nvPr/>
        </p:nvGrpSpPr>
        <p:grpSpPr bwMode="auto">
          <a:xfrm>
            <a:off x="381000" y="1676400"/>
            <a:ext cx="5715000" cy="4384675"/>
            <a:chOff x="240" y="1056"/>
            <a:chExt cx="3600" cy="2762"/>
          </a:xfrm>
        </p:grpSpPr>
        <p:grpSp>
          <p:nvGrpSpPr>
            <p:cNvPr id="38926" name="Group 4"/>
            <p:cNvGrpSpPr>
              <a:grpSpLocks/>
            </p:cNvGrpSpPr>
            <p:nvPr/>
          </p:nvGrpSpPr>
          <p:grpSpPr bwMode="auto">
            <a:xfrm>
              <a:off x="240" y="1056"/>
              <a:ext cx="3225" cy="2762"/>
              <a:chOff x="240" y="1056"/>
              <a:chExt cx="3225" cy="2762"/>
            </a:xfrm>
          </p:grpSpPr>
          <p:sp>
            <p:nvSpPr>
              <p:cNvPr id="38930" name="AutoShape 5"/>
              <p:cNvSpPr>
                <a:spLocks noChangeArrowheads="1"/>
              </p:cNvSpPr>
              <p:nvPr/>
            </p:nvSpPr>
            <p:spPr bwMode="auto">
              <a:xfrm>
                <a:off x="2314" y="1056"/>
                <a:ext cx="1151" cy="358"/>
              </a:xfrm>
              <a:prstGeom prst="flowChartAlternateProcess">
                <a:avLst/>
              </a:prstGeom>
              <a:solidFill>
                <a:srgbClr val="FF0066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66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s-ES" sz="1200" b="1">
                    <a:latin typeface="Times New Roman" pitchFamily="18" charset="0"/>
                  </a:rPr>
                  <a:t>ACOMPAÑAMIENTO</a:t>
                </a:r>
              </a:p>
              <a:p>
                <a:pPr algn="ctr" eaLnBrk="0" hangingPunct="0"/>
                <a:r>
                  <a:rPr lang="es-ES" sz="1200" b="1">
                    <a:latin typeface="Times New Roman" pitchFamily="18" charset="0"/>
                  </a:rPr>
                  <a:t>ESPIRITUAL</a:t>
                </a:r>
                <a:endParaRPr lang="es-ES" sz="1200">
                  <a:latin typeface="Times New Roman" pitchFamily="18" charset="0"/>
                </a:endParaRPr>
              </a:p>
            </p:txBody>
          </p:sp>
          <p:sp>
            <p:nvSpPr>
              <p:cNvPr id="581638" name="AutoShape 6"/>
              <p:cNvSpPr>
                <a:spLocks noChangeArrowheads="1"/>
              </p:cNvSpPr>
              <p:nvPr/>
            </p:nvSpPr>
            <p:spPr bwMode="auto">
              <a:xfrm>
                <a:off x="758" y="3415"/>
                <a:ext cx="922" cy="403"/>
              </a:xfrm>
              <a:prstGeom prst="flowChartAlternateProcess">
                <a:avLst/>
              </a:prstGeom>
              <a:solidFill>
                <a:srgbClr val="F0EFE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r>
                  <a:rPr lang="es-ES" sz="1200" b="1" dirty="0">
                    <a:solidFill>
                      <a:srgbClr val="660033"/>
                    </a:solidFill>
                    <a:latin typeface="Times New Roman" pitchFamily="18" charset="0"/>
                  </a:rPr>
                  <a:t>MISERICORDIA</a:t>
                </a:r>
              </a:p>
              <a:p>
                <a:pPr algn="ctr" eaLnBrk="0" hangingPunct="0">
                  <a:defRPr/>
                </a:pPr>
                <a:r>
                  <a:rPr lang="es-ES" sz="1200" dirty="0">
                    <a:solidFill>
                      <a:srgbClr val="660033"/>
                    </a:solidFill>
                    <a:latin typeface="Times New Roman" pitchFamily="18" charset="0"/>
                  </a:rPr>
                  <a:t>AUTOCONO-CIMIENTO</a:t>
                </a:r>
              </a:p>
            </p:txBody>
          </p:sp>
          <p:sp>
            <p:nvSpPr>
              <p:cNvPr id="581639" name="AutoShape 7"/>
              <p:cNvSpPr>
                <a:spLocks noChangeArrowheads="1"/>
              </p:cNvSpPr>
              <p:nvPr/>
            </p:nvSpPr>
            <p:spPr bwMode="auto">
              <a:xfrm>
                <a:off x="1910" y="3415"/>
                <a:ext cx="634" cy="288"/>
              </a:xfrm>
              <a:prstGeom prst="flowChartAlternateProcess">
                <a:avLst/>
              </a:prstGeom>
              <a:solidFill>
                <a:srgbClr val="F0EFE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es-ES" sz="1200">
                    <a:solidFill>
                      <a:srgbClr val="660033"/>
                    </a:solidFill>
                    <a:latin typeface="Times New Roman" pitchFamily="18" charset="0"/>
                  </a:rPr>
                  <a:t>LLAMADO AL</a:t>
                </a:r>
                <a:r>
                  <a:rPr lang="es-ES" sz="1200" b="1">
                    <a:solidFill>
                      <a:srgbClr val="660033"/>
                    </a:solidFill>
                    <a:latin typeface="Times New Roman" pitchFamily="18" charset="0"/>
                  </a:rPr>
                  <a:t> REINO</a:t>
                </a:r>
                <a:endParaRPr lang="es-ES" sz="1200">
                  <a:solidFill>
                    <a:srgbClr val="660033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8933" name="Group 8"/>
              <p:cNvGrpSpPr>
                <a:grpSpLocks/>
              </p:cNvGrpSpPr>
              <p:nvPr/>
            </p:nvGrpSpPr>
            <p:grpSpPr bwMode="auto">
              <a:xfrm>
                <a:off x="470" y="2392"/>
                <a:ext cx="288" cy="1152"/>
                <a:chOff x="470" y="2392"/>
                <a:chExt cx="288" cy="1152"/>
              </a:xfrm>
            </p:grpSpPr>
            <p:sp>
              <p:nvSpPr>
                <p:cNvPr id="38942" name="Line 9"/>
                <p:cNvSpPr>
                  <a:spLocks noChangeShapeType="1"/>
                </p:cNvSpPr>
                <p:nvPr/>
              </p:nvSpPr>
              <p:spPr bwMode="auto">
                <a:xfrm>
                  <a:off x="470" y="2392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8943" name="Line 10"/>
                <p:cNvSpPr>
                  <a:spLocks noChangeShapeType="1"/>
                </p:cNvSpPr>
                <p:nvPr/>
              </p:nvSpPr>
              <p:spPr bwMode="auto">
                <a:xfrm>
                  <a:off x="470" y="3544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38934" name="Line 11"/>
              <p:cNvSpPr>
                <a:spLocks noChangeShapeType="1"/>
              </p:cNvSpPr>
              <p:nvPr/>
            </p:nvSpPr>
            <p:spPr bwMode="auto">
              <a:xfrm>
                <a:off x="1690" y="3546"/>
                <a:ext cx="23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8935" name="Line 12"/>
              <p:cNvSpPr>
                <a:spLocks noChangeShapeType="1"/>
              </p:cNvSpPr>
              <p:nvPr/>
            </p:nvSpPr>
            <p:spPr bwMode="auto">
              <a:xfrm flipH="1">
                <a:off x="1392" y="2219"/>
                <a:ext cx="864" cy="11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8936" name="Line 13"/>
              <p:cNvSpPr>
                <a:spLocks noChangeShapeType="1"/>
              </p:cNvSpPr>
              <p:nvPr/>
            </p:nvSpPr>
            <p:spPr bwMode="auto">
              <a:xfrm flipH="1">
                <a:off x="2314" y="2276"/>
                <a:ext cx="172" cy="109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grpSp>
            <p:nvGrpSpPr>
              <p:cNvPr id="38937" name="Group 14"/>
              <p:cNvGrpSpPr>
                <a:grpSpLocks/>
              </p:cNvGrpSpPr>
              <p:nvPr/>
            </p:nvGrpSpPr>
            <p:grpSpPr bwMode="auto">
              <a:xfrm>
                <a:off x="240" y="1440"/>
                <a:ext cx="3110" cy="894"/>
                <a:chOff x="240" y="1440"/>
                <a:chExt cx="3110" cy="894"/>
              </a:xfrm>
            </p:grpSpPr>
            <p:sp>
              <p:nvSpPr>
                <p:cNvPr id="581647" name="AutoShape 15"/>
                <p:cNvSpPr>
                  <a:spLocks noChangeArrowheads="1"/>
                </p:cNvSpPr>
                <p:nvPr/>
              </p:nvSpPr>
              <p:spPr bwMode="auto">
                <a:xfrm>
                  <a:off x="2314" y="1931"/>
                  <a:ext cx="1036" cy="288"/>
                </a:xfrm>
                <a:prstGeom prst="flowChartAlternateProcess">
                  <a:avLst/>
                </a:prstGeom>
                <a:solidFill>
                  <a:srgbClr val="F0EFE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es-ES" sz="1200" b="1">
                      <a:solidFill>
                        <a:srgbClr val="660033"/>
                      </a:solidFill>
                      <a:latin typeface="Times New Roman" pitchFamily="18" charset="0"/>
                    </a:rPr>
                    <a:t>DISCERNIMIENTO</a:t>
                  </a:r>
                </a:p>
                <a:p>
                  <a:pPr algn="ctr" eaLnBrk="0" hangingPunct="0">
                    <a:defRPr/>
                  </a:pPr>
                  <a:r>
                    <a:rPr lang="es-ES" sz="1200" b="1">
                      <a:solidFill>
                        <a:srgbClr val="660033"/>
                      </a:solidFill>
                      <a:latin typeface="Times New Roman" pitchFamily="18" charset="0"/>
                    </a:rPr>
                    <a:t>DE ESPIRITUS</a:t>
                  </a:r>
                  <a:endParaRPr lang="es-ES" sz="1200">
                    <a:solidFill>
                      <a:srgbClr val="660033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81648" name="AutoShape 16"/>
                <p:cNvSpPr>
                  <a:spLocks noChangeArrowheads="1"/>
                </p:cNvSpPr>
                <p:nvPr/>
              </p:nvSpPr>
              <p:spPr bwMode="auto">
                <a:xfrm>
                  <a:off x="240" y="1931"/>
                  <a:ext cx="576" cy="403"/>
                </a:xfrm>
                <a:prstGeom prst="flowChartAlternateProcess">
                  <a:avLst/>
                </a:prstGeom>
                <a:solidFill>
                  <a:srgbClr val="F0EFE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es-ES" sz="1200" b="1">
                      <a:solidFill>
                        <a:srgbClr val="660033"/>
                      </a:solidFill>
                      <a:latin typeface="Times New Roman" pitchFamily="18" charset="0"/>
                    </a:rPr>
                    <a:t>DIOS</a:t>
                  </a:r>
                  <a:r>
                    <a:rPr lang="es-ES" sz="1200">
                      <a:solidFill>
                        <a:srgbClr val="660033"/>
                      </a:solidFill>
                      <a:latin typeface="Times New Roman" pitchFamily="18" charset="0"/>
                    </a:rPr>
                    <a:t> COMO CENTRO</a:t>
                  </a:r>
                </a:p>
              </p:txBody>
            </p:sp>
            <p:sp>
              <p:nvSpPr>
                <p:cNvPr id="38940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874" y="2046"/>
                  <a:ext cx="138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8941" name="AutoShape 18"/>
                <p:cNvSpPr>
                  <a:spLocks noChangeArrowheads="1"/>
                </p:cNvSpPr>
                <p:nvPr/>
              </p:nvSpPr>
              <p:spPr bwMode="auto">
                <a:xfrm>
                  <a:off x="2736" y="1440"/>
                  <a:ext cx="144" cy="480"/>
                </a:xfrm>
                <a:prstGeom prst="upDownArrow">
                  <a:avLst>
                    <a:gd name="adj1" fmla="val 50000"/>
                    <a:gd name="adj2" fmla="val 66667"/>
                  </a:avLst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rgbClr val="1F408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22211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</p:grpSp>
        <p:sp>
          <p:nvSpPr>
            <p:cNvPr id="581651" name="AutoShape 19"/>
            <p:cNvSpPr>
              <a:spLocks noChangeArrowheads="1"/>
            </p:cNvSpPr>
            <p:nvPr/>
          </p:nvSpPr>
          <p:spPr bwMode="auto">
            <a:xfrm>
              <a:off x="2803" y="3408"/>
              <a:ext cx="1037" cy="390"/>
            </a:xfrm>
            <a:prstGeom prst="flowChartAlternateProcess">
              <a:avLst/>
            </a:prstGeom>
            <a:solidFill>
              <a:srgbClr val="F0EFE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 sz="1200" dirty="0">
                  <a:solidFill>
                    <a:srgbClr val="660033"/>
                  </a:solidFill>
                  <a:latin typeface="Times New Roman" pitchFamily="18" charset="0"/>
                </a:rPr>
                <a:t>ENAMORAMIENTO DE</a:t>
              </a:r>
              <a:r>
                <a:rPr lang="es-ES" sz="1200" b="1" dirty="0">
                  <a:solidFill>
                    <a:srgbClr val="660033"/>
                  </a:solidFill>
                  <a:latin typeface="Times New Roman" pitchFamily="18" charset="0"/>
                </a:rPr>
                <a:t> </a:t>
              </a:r>
              <a:r>
                <a:rPr lang="es-ES" sz="1200" b="1" dirty="0" smtClean="0">
                  <a:solidFill>
                    <a:srgbClr val="660033"/>
                  </a:solidFill>
                  <a:latin typeface="Times New Roman" pitchFamily="18" charset="0"/>
                </a:rPr>
                <a:t>JESUS:</a:t>
              </a:r>
            </a:p>
            <a:p>
              <a:pPr algn="ctr" eaLnBrk="0" hangingPunct="0">
                <a:defRPr/>
              </a:pPr>
              <a:r>
                <a:rPr lang="es-ES" sz="1200" dirty="0" smtClean="0">
                  <a:solidFill>
                    <a:srgbClr val="660033"/>
                  </a:solidFill>
                  <a:latin typeface="Times New Roman" pitchFamily="18" charset="0"/>
                </a:rPr>
                <a:t>SEGUIMIENTO</a:t>
              </a:r>
              <a:endParaRPr lang="es-ES" sz="1200" dirty="0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38928" name="Line 20"/>
            <p:cNvSpPr>
              <a:spLocks noChangeShapeType="1"/>
            </p:cNvSpPr>
            <p:nvPr/>
          </p:nvSpPr>
          <p:spPr bwMode="auto">
            <a:xfrm>
              <a:off x="2592" y="3546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8929" name="Line 21"/>
            <p:cNvSpPr>
              <a:spLocks noChangeShapeType="1"/>
            </p:cNvSpPr>
            <p:nvPr/>
          </p:nvSpPr>
          <p:spPr bwMode="auto">
            <a:xfrm>
              <a:off x="3062" y="2276"/>
              <a:ext cx="173" cy="10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81654" name="AutoShape 22"/>
          <p:cNvSpPr>
            <a:spLocks noChangeArrowheads="1"/>
          </p:cNvSpPr>
          <p:nvPr/>
        </p:nvSpPr>
        <p:spPr bwMode="auto">
          <a:xfrm>
            <a:off x="6324600" y="5441950"/>
            <a:ext cx="1646238" cy="549275"/>
          </a:xfrm>
          <a:prstGeom prst="flowChartAlternateProcess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s-ES" sz="1200" b="1">
                <a:solidFill>
                  <a:srgbClr val="660033"/>
                </a:solidFill>
                <a:latin typeface="Times New Roman" pitchFamily="18" charset="0"/>
              </a:rPr>
              <a:t>RELATIVIZANDO</a:t>
            </a:r>
            <a:r>
              <a:rPr lang="es-ES" sz="1200">
                <a:solidFill>
                  <a:srgbClr val="660033"/>
                </a:solidFill>
                <a:latin typeface="Times New Roman" pitchFamily="18" charset="0"/>
              </a:rPr>
              <a:t> TODO</a:t>
            </a:r>
          </a:p>
        </p:txBody>
      </p:sp>
      <p:sp>
        <p:nvSpPr>
          <p:cNvPr id="38917" name="Line 23"/>
          <p:cNvSpPr>
            <a:spLocks noChangeShapeType="1"/>
          </p:cNvSpPr>
          <p:nvPr/>
        </p:nvSpPr>
        <p:spPr bwMode="auto">
          <a:xfrm>
            <a:off x="6127750" y="5629275"/>
            <a:ext cx="273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8918" name="Line 24"/>
          <p:cNvSpPr>
            <a:spLocks noChangeShapeType="1"/>
          </p:cNvSpPr>
          <p:nvPr/>
        </p:nvSpPr>
        <p:spPr bwMode="auto">
          <a:xfrm>
            <a:off x="5410200" y="3522663"/>
            <a:ext cx="1462088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81657" name="AutoShape 25"/>
          <p:cNvSpPr>
            <a:spLocks noChangeArrowheads="1"/>
          </p:cNvSpPr>
          <p:nvPr/>
        </p:nvSpPr>
        <p:spPr bwMode="auto">
          <a:xfrm>
            <a:off x="6430963" y="5441950"/>
            <a:ext cx="1646237" cy="549275"/>
          </a:xfrm>
          <a:prstGeom prst="flowChartAlternateProcess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s-ES" sz="1200" b="1" dirty="0">
                <a:solidFill>
                  <a:srgbClr val="660033"/>
                </a:solidFill>
                <a:latin typeface="Times New Roman" pitchFamily="18" charset="0"/>
              </a:rPr>
              <a:t>RELATIVIZANDO</a:t>
            </a:r>
            <a:r>
              <a:rPr lang="es-ES" sz="1200" dirty="0">
                <a:solidFill>
                  <a:srgbClr val="660033"/>
                </a:solidFill>
                <a:latin typeface="Times New Roman" pitchFamily="18" charset="0"/>
              </a:rPr>
              <a:t> TODO</a:t>
            </a:r>
          </a:p>
        </p:txBody>
      </p:sp>
      <p:sp>
        <p:nvSpPr>
          <p:cNvPr id="581658" name="AutoShape 26"/>
          <p:cNvSpPr>
            <a:spLocks noChangeArrowheads="1"/>
          </p:cNvSpPr>
          <p:nvPr/>
        </p:nvSpPr>
        <p:spPr bwMode="auto">
          <a:xfrm>
            <a:off x="7239000" y="3065463"/>
            <a:ext cx="1554163" cy="457200"/>
          </a:xfrm>
          <a:prstGeom prst="roundRect">
            <a:avLst>
              <a:gd name="adj" fmla="val 16667"/>
            </a:avLst>
          </a:prstGeom>
          <a:solidFill>
            <a:srgbClr val="F0EFE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s-ES" sz="1200" dirty="0">
                <a:solidFill>
                  <a:srgbClr val="660033"/>
                </a:solidFill>
                <a:latin typeface="Times New Roman" pitchFamily="18" charset="0"/>
              </a:rPr>
              <a:t>CONTEMPLATIVO EN EL </a:t>
            </a:r>
            <a:r>
              <a:rPr lang="es-ES" sz="1200" b="1" dirty="0">
                <a:solidFill>
                  <a:srgbClr val="660033"/>
                </a:solidFill>
                <a:latin typeface="Times New Roman" pitchFamily="18" charset="0"/>
              </a:rPr>
              <a:t>AMOR</a:t>
            </a:r>
            <a:endParaRPr lang="es-ES" sz="1200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38921" name="Line 27"/>
          <p:cNvSpPr>
            <a:spLocks noChangeShapeType="1"/>
          </p:cNvSpPr>
          <p:nvPr/>
        </p:nvSpPr>
        <p:spPr bwMode="auto">
          <a:xfrm>
            <a:off x="5410200" y="3248025"/>
            <a:ext cx="1736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grpSp>
        <p:nvGrpSpPr>
          <p:cNvPr id="38922" name="Group 28"/>
          <p:cNvGrpSpPr>
            <a:grpSpLocks/>
          </p:cNvGrpSpPr>
          <p:nvPr/>
        </p:nvGrpSpPr>
        <p:grpSpPr bwMode="auto">
          <a:xfrm>
            <a:off x="8153400" y="3581400"/>
            <a:ext cx="182563" cy="2011363"/>
            <a:chOff x="5078" y="2263"/>
            <a:chExt cx="115" cy="1267"/>
          </a:xfrm>
        </p:grpSpPr>
        <p:sp>
          <p:nvSpPr>
            <p:cNvPr id="38924" name="Line 29"/>
            <p:cNvSpPr>
              <a:spLocks noChangeShapeType="1"/>
            </p:cNvSpPr>
            <p:nvPr/>
          </p:nvSpPr>
          <p:spPr bwMode="auto">
            <a:xfrm>
              <a:off x="5078" y="3530"/>
              <a:ext cx="11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8925" name="Line 30"/>
            <p:cNvSpPr>
              <a:spLocks noChangeShapeType="1"/>
            </p:cNvSpPr>
            <p:nvPr/>
          </p:nvSpPr>
          <p:spPr bwMode="auto">
            <a:xfrm flipV="1">
              <a:off x="5193" y="2263"/>
              <a:ext cx="0" cy="12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81664" name="Text Box 32"/>
          <p:cNvSpPr txBox="1">
            <a:spLocks noChangeArrowheads="1"/>
          </p:cNvSpPr>
          <p:nvPr/>
        </p:nvSpPr>
        <p:spPr bwMode="auto">
          <a:xfrm>
            <a:off x="3275013" y="3860800"/>
            <a:ext cx="24495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PROCESO DEL</a:t>
            </a:r>
            <a:r>
              <a:rPr lang="es-ES" b="1">
                <a:solidFill>
                  <a:srgbClr val="FFFF66"/>
                </a:solidFill>
              </a:rPr>
              <a:t/>
            </a:r>
            <a:br>
              <a:rPr lang="es-ES" b="1">
                <a:solidFill>
                  <a:srgbClr val="FFFF66"/>
                </a:solidFill>
              </a:rPr>
            </a:br>
            <a:r>
              <a:rPr lang="es-ES" b="1">
                <a:solidFill>
                  <a:srgbClr val="FFFF66"/>
                </a:solidFill>
              </a:rPr>
              <a:t> </a:t>
            </a:r>
            <a:r>
              <a:rPr lang="es-ES" sz="2400" b="1">
                <a:solidFill>
                  <a:srgbClr val="FFFF66"/>
                </a:solidFill>
              </a:rPr>
              <a:t>AMOR</a:t>
            </a:r>
            <a:r>
              <a:rPr lang="es-ES" b="1"/>
              <a:t> </a:t>
            </a:r>
            <a:br>
              <a:rPr lang="es-ES" b="1"/>
            </a:br>
            <a:r>
              <a:rPr lang="es-ES" b="1"/>
              <a:t>EN TODAS SUS CONCRECIONES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81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81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8166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64" grpId="0"/>
      <p:bldP spid="58166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59" name="Oval 39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124075" y="836613"/>
            <a:ext cx="4895850" cy="51117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s-MX" sz="2400" dirty="0">
              <a:latin typeface="Times New Roman" pitchFamily="18" charset="0"/>
            </a:endParaRPr>
          </a:p>
          <a:p>
            <a:pPr algn="ctr"/>
            <a:endParaRPr kumimoji="1" lang="es-MX" sz="2400" dirty="0">
              <a:latin typeface="Times New Roman" pitchFamily="18" charset="0"/>
            </a:endParaRPr>
          </a:p>
          <a:p>
            <a:pPr algn="ctr"/>
            <a:endParaRPr kumimoji="1" lang="es-MX" sz="2400" dirty="0">
              <a:latin typeface="Times New Roman" pitchFamily="18" charset="0"/>
            </a:endParaRPr>
          </a:p>
          <a:p>
            <a:pPr algn="ctr"/>
            <a:endParaRPr kumimoji="1" lang="es-MX" sz="2400" dirty="0">
              <a:latin typeface="Times New Roman" pitchFamily="18" charset="0"/>
            </a:endParaRPr>
          </a:p>
          <a:p>
            <a:pPr algn="ctr"/>
            <a:endParaRPr kumimoji="1" lang="es-MX" sz="2400" dirty="0">
              <a:latin typeface="Times New Roman" pitchFamily="18" charset="0"/>
            </a:endParaRPr>
          </a:p>
          <a:p>
            <a:pPr algn="ctr"/>
            <a:endParaRPr kumimoji="1" lang="es-MX" sz="2400" dirty="0">
              <a:latin typeface="Times New Roman" pitchFamily="18" charset="0"/>
            </a:endParaRPr>
          </a:p>
          <a:p>
            <a:pPr algn="ctr"/>
            <a:endParaRPr kumimoji="1" lang="es-MX" sz="2400" dirty="0">
              <a:latin typeface="Times New Roman" pitchFamily="18" charset="0"/>
            </a:endParaRPr>
          </a:p>
          <a:p>
            <a:pPr algn="ctr"/>
            <a:endParaRPr kumimoji="1" lang="es-MX" sz="2400" dirty="0">
              <a:latin typeface="Times New Roman" pitchFamily="18" charset="0"/>
            </a:endParaRPr>
          </a:p>
          <a:p>
            <a:pPr algn="ctr"/>
            <a:endParaRPr kumimoji="1" lang="es-MX" sz="2400" dirty="0">
              <a:latin typeface="Times New Roman" pitchFamily="18" charset="0"/>
            </a:endParaRPr>
          </a:p>
          <a:p>
            <a:pPr algn="ctr"/>
            <a:endParaRPr kumimoji="1" lang="es-MX" sz="2400" dirty="0">
              <a:latin typeface="Times New Roman" pitchFamily="18" charset="0"/>
            </a:endParaRPr>
          </a:p>
          <a:p>
            <a:pPr algn="ctr"/>
            <a:endParaRPr kumimoji="1" lang="es-MX" sz="2400" b="1" dirty="0">
              <a:latin typeface="Times New Roman" pitchFamily="18" charset="0"/>
            </a:endParaRPr>
          </a:p>
          <a:p>
            <a:pPr algn="ctr"/>
            <a:endParaRPr kumimoji="1" lang="es-MX" sz="2400" b="1" dirty="0">
              <a:latin typeface="Times New Roman" pitchFamily="18" charset="0"/>
            </a:endParaRPr>
          </a:p>
          <a:p>
            <a:pPr algn="ctr"/>
            <a:endParaRPr kumimoji="1" lang="es-MX" sz="2400" b="1" dirty="0">
              <a:latin typeface="Times New Roman" pitchFamily="18" charset="0"/>
            </a:endParaRPr>
          </a:p>
          <a:p>
            <a:pPr algn="ctr"/>
            <a:r>
              <a:rPr kumimoji="1" lang="es-MX" sz="2400" b="1" dirty="0" smtClean="0">
                <a:latin typeface="Times New Roman" pitchFamily="18" charset="0"/>
              </a:rPr>
              <a:t>Contenido</a:t>
            </a:r>
            <a:endParaRPr kumimoji="1" lang="es-ES" sz="2400" b="1" dirty="0">
              <a:latin typeface="Times New Roman" pitchFamily="18" charset="0"/>
            </a:endParaRPr>
          </a:p>
        </p:txBody>
      </p:sp>
      <p:sp>
        <p:nvSpPr>
          <p:cNvPr id="568330" name="Oval 10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555875" y="1268413"/>
            <a:ext cx="4032250" cy="42497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r>
              <a:rPr kumimoji="1" lang="es-MX" sz="2400" b="1">
                <a:latin typeface="Times New Roman" pitchFamily="18" charset="0"/>
              </a:rPr>
              <a:t>Proceso</a:t>
            </a:r>
            <a:endParaRPr kumimoji="1" lang="es-ES" sz="2400" b="1">
              <a:latin typeface="Times New Roman" pitchFamily="18" charset="0"/>
            </a:endParaRPr>
          </a:p>
        </p:txBody>
      </p:sp>
      <p:sp>
        <p:nvSpPr>
          <p:cNvPr id="568329" name="Oval 9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032125" y="1773238"/>
            <a:ext cx="3124200" cy="3203575"/>
          </a:xfrm>
          <a:prstGeom prst="ellipse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1200" b="1">
              <a:latin typeface="Times New Roman" pitchFamily="18" charset="0"/>
            </a:endParaRPr>
          </a:p>
          <a:p>
            <a:pPr algn="ctr"/>
            <a:endParaRPr kumimoji="1" lang="es-MX" sz="1200" b="1">
              <a:latin typeface="Times New Roman" pitchFamily="18" charset="0"/>
            </a:endParaRPr>
          </a:p>
          <a:p>
            <a:pPr algn="ctr"/>
            <a:endParaRPr kumimoji="1" lang="es-MX" sz="1200" b="1">
              <a:latin typeface="Times New Roman" pitchFamily="18" charset="0"/>
            </a:endParaRPr>
          </a:p>
          <a:p>
            <a:pPr algn="ctr"/>
            <a:endParaRPr kumimoji="1" lang="es-MX" sz="1200" b="1">
              <a:latin typeface="Times New Roman" pitchFamily="18" charset="0"/>
            </a:endParaRPr>
          </a:p>
          <a:p>
            <a:pPr algn="ctr"/>
            <a:endParaRPr kumimoji="1" lang="es-MX" sz="1200" b="1">
              <a:latin typeface="Times New Roman" pitchFamily="18" charset="0"/>
            </a:endParaRPr>
          </a:p>
          <a:p>
            <a:pPr algn="ctr"/>
            <a:r>
              <a:rPr kumimoji="1" lang="es-MX" sz="2400" b="1">
                <a:latin typeface="Times New Roman" pitchFamily="18" charset="0"/>
              </a:rPr>
              <a:t>Exámenes</a:t>
            </a:r>
            <a:endParaRPr kumimoji="1" lang="es-ES" sz="2400" b="1">
              <a:latin typeface="Times New Roman" pitchFamily="18" charset="0"/>
            </a:endParaRPr>
          </a:p>
        </p:txBody>
      </p:sp>
      <p:sp>
        <p:nvSpPr>
          <p:cNvPr id="568328" name="Oval 8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441700" y="2276475"/>
            <a:ext cx="2209800" cy="2286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endParaRPr kumimoji="1" lang="es-MX" sz="2400">
              <a:latin typeface="Times New Roman" pitchFamily="18" charset="0"/>
            </a:endParaRPr>
          </a:p>
          <a:p>
            <a:pPr algn="ctr"/>
            <a:r>
              <a:rPr kumimoji="1" lang="es-MX" sz="2400" b="1">
                <a:latin typeface="Times New Roman" pitchFamily="18" charset="0"/>
              </a:rPr>
              <a:t>Adiciones</a:t>
            </a:r>
            <a:endParaRPr kumimoji="1" lang="es-ES" sz="1400" b="1">
              <a:latin typeface="Times New Roman" pitchFamily="18" charset="0"/>
            </a:endParaRPr>
          </a:p>
        </p:txBody>
      </p:sp>
      <p:sp>
        <p:nvSpPr>
          <p:cNvPr id="568323" name="Oval 3">
            <a:hlinkClick r:id="rId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851275" y="2708275"/>
            <a:ext cx="1371600" cy="1371600"/>
          </a:xfrm>
          <a:prstGeom prst="ellipse">
            <a:avLst/>
          </a:prstGeom>
          <a:solidFill>
            <a:srgbClr val="C806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s-MX" sz="1400" b="1">
              <a:latin typeface="Times New Roman" pitchFamily="18" charset="0"/>
            </a:endParaRPr>
          </a:p>
          <a:p>
            <a:pPr algn="ctr"/>
            <a:endParaRPr kumimoji="1" lang="es-MX" sz="1400" b="1">
              <a:latin typeface="Times New Roman" pitchFamily="18" charset="0"/>
            </a:endParaRPr>
          </a:p>
          <a:p>
            <a:pPr algn="ctr"/>
            <a:endParaRPr kumimoji="1" lang="es-MX" sz="1400" b="1">
              <a:latin typeface="Times New Roman" pitchFamily="18" charset="0"/>
            </a:endParaRPr>
          </a:p>
          <a:p>
            <a:pPr algn="ctr"/>
            <a:endParaRPr kumimoji="1" lang="es-MX" sz="1400" b="1">
              <a:latin typeface="Times New Roman" pitchFamily="18" charset="0"/>
            </a:endParaRPr>
          </a:p>
          <a:p>
            <a:pPr algn="ctr"/>
            <a:endParaRPr kumimoji="1" lang="es-MX" sz="1400" b="1">
              <a:latin typeface="Times New Roman" pitchFamily="18" charset="0"/>
            </a:endParaRPr>
          </a:p>
          <a:p>
            <a:pPr algn="ctr"/>
            <a:r>
              <a:rPr kumimoji="1" lang="es-MX" sz="2400" b="1">
                <a:latin typeface="Times New Roman" pitchFamily="18" charset="0"/>
              </a:rPr>
              <a:t>Anotaciones</a:t>
            </a:r>
            <a:endParaRPr kumimoji="1" lang="es-ES" sz="2400" b="1">
              <a:latin typeface="Times New Roman" pitchFamily="18" charset="0"/>
            </a:endParaRPr>
          </a:p>
        </p:txBody>
      </p:sp>
      <p:sp>
        <p:nvSpPr>
          <p:cNvPr id="568337" name="Text Box 17">
            <a:hlinkClick r:id="rId7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2339752" y="1196752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s-MX" sz="2400" b="1" dirty="0">
                <a:latin typeface="Times New Roman" pitchFamily="18" charset="0"/>
              </a:rPr>
              <a:t>Principio y </a:t>
            </a:r>
            <a:br>
              <a:rPr kumimoji="1" lang="es-MX" sz="2400" b="1" dirty="0">
                <a:latin typeface="Times New Roman" pitchFamily="18" charset="0"/>
              </a:rPr>
            </a:br>
            <a:r>
              <a:rPr kumimoji="1" lang="es-MX" sz="2400" b="1" dirty="0">
                <a:latin typeface="Times New Roman" pitchFamily="18" charset="0"/>
              </a:rPr>
              <a:t>Fundamento</a:t>
            </a:r>
            <a:endParaRPr kumimoji="1" lang="es-ES" sz="2400" b="1" dirty="0">
              <a:latin typeface="Times New Roman" pitchFamily="18" charset="0"/>
            </a:endParaRPr>
          </a:p>
        </p:txBody>
      </p:sp>
      <p:sp>
        <p:nvSpPr>
          <p:cNvPr id="568341" name="Text Box 21">
            <a:hlinkClick r:id="rId8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5004048" y="1772816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s-MX" sz="2400" b="1" dirty="0">
                <a:latin typeface="Times New Roman" pitchFamily="18" charset="0"/>
              </a:rPr>
              <a:t>1a. Semana</a:t>
            </a:r>
            <a:endParaRPr kumimoji="1" lang="es-ES" sz="2400" b="1" dirty="0">
              <a:latin typeface="Times New Roman" pitchFamily="18" charset="0"/>
            </a:endParaRPr>
          </a:p>
        </p:txBody>
      </p:sp>
      <p:sp>
        <p:nvSpPr>
          <p:cNvPr id="568342" name="Text Box 22">
            <a:hlinkClick r:id="rId9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413625" y="3284538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s-MX" sz="2400" b="1">
                <a:latin typeface="Times New Roman" pitchFamily="18" charset="0"/>
              </a:rPr>
              <a:t>2a. Semana</a:t>
            </a:r>
            <a:endParaRPr kumimoji="1" lang="es-ES" sz="2400" b="1">
              <a:latin typeface="Times New Roman" pitchFamily="18" charset="0"/>
            </a:endParaRPr>
          </a:p>
        </p:txBody>
      </p:sp>
      <p:sp>
        <p:nvSpPr>
          <p:cNvPr id="568343" name="Text Box 23">
            <a:hlinkClick r:id="rId10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3924300" y="6400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s-MX" sz="2400" b="1">
                <a:latin typeface="Times New Roman" pitchFamily="18" charset="0"/>
              </a:rPr>
              <a:t>3a. Semana</a:t>
            </a:r>
            <a:endParaRPr kumimoji="1" lang="es-ES" sz="2400" b="1">
              <a:latin typeface="Times New Roman" pitchFamily="18" charset="0"/>
            </a:endParaRPr>
          </a:p>
        </p:txBody>
      </p:sp>
      <p:sp>
        <p:nvSpPr>
          <p:cNvPr id="568344" name="Text Box 24">
            <a:hlinkClick r:id="rId11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658888" y="450912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s-MX" sz="2400" b="1">
                <a:latin typeface="Times New Roman" pitchFamily="18" charset="0"/>
              </a:rPr>
              <a:t>4a. Semana</a:t>
            </a:r>
            <a:endParaRPr kumimoji="1" lang="es-ES" sz="2400" b="1">
              <a:latin typeface="Times New Roman" pitchFamily="18" charset="0"/>
            </a:endParaRPr>
          </a:p>
        </p:txBody>
      </p:sp>
      <p:sp>
        <p:nvSpPr>
          <p:cNvPr id="568345" name="Text Box 25">
            <a:hlinkClick r:id="rId1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481336" y="2516882"/>
            <a:ext cx="251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s-MX" sz="2400" b="1" dirty="0">
                <a:latin typeface="Times New Roman" pitchFamily="18" charset="0"/>
              </a:rPr>
              <a:t>Contemplación </a:t>
            </a:r>
            <a:br>
              <a:rPr kumimoji="1" lang="es-MX" sz="2400" b="1" dirty="0">
                <a:latin typeface="Times New Roman" pitchFamily="18" charset="0"/>
              </a:rPr>
            </a:br>
            <a:r>
              <a:rPr kumimoji="1" lang="es-MX" sz="2400" b="1" dirty="0">
                <a:latin typeface="Times New Roman" pitchFamily="18" charset="0"/>
              </a:rPr>
              <a:t>para alcanzar amor</a:t>
            </a:r>
            <a:r>
              <a:rPr kumimoji="1" lang="es-MX" sz="2400" dirty="0">
                <a:latin typeface="Times New Roman" pitchFamily="18" charset="0"/>
              </a:rPr>
              <a:t> </a:t>
            </a:r>
            <a:endParaRPr kumimoji="1" lang="es-ES" sz="2400" dirty="0">
              <a:latin typeface="Times New Roman" pitchFamily="18" charset="0"/>
            </a:endParaRPr>
          </a:p>
        </p:txBody>
      </p:sp>
      <p:sp>
        <p:nvSpPr>
          <p:cNvPr id="568322" name="Oval 2">
            <a:hlinkClick r:id="rId1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170363" y="3068638"/>
            <a:ext cx="762000" cy="762000"/>
          </a:xfrm>
          <a:prstGeom prst="ellipse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s-MX" sz="2400" b="1">
              <a:latin typeface="Times New Roman" pitchFamily="18" charset="0"/>
            </a:endParaRPr>
          </a:p>
          <a:p>
            <a:pPr algn="ctr"/>
            <a:r>
              <a:rPr kumimoji="1" lang="es-MX" sz="2400" b="1">
                <a:latin typeface="Times New Roman" pitchFamily="18" charset="0"/>
              </a:rPr>
              <a:t>Oración</a:t>
            </a:r>
            <a:endParaRPr kumimoji="1" lang="es-ES" sz="2400" b="1">
              <a:latin typeface="Times New Roman" pitchFamily="18" charset="0"/>
            </a:endParaRPr>
          </a:p>
        </p:txBody>
      </p:sp>
      <p:sp>
        <p:nvSpPr>
          <p:cNvPr id="568331" name="Line 11"/>
          <p:cNvSpPr>
            <a:spLocks noChangeShapeType="1"/>
          </p:cNvSpPr>
          <p:nvPr/>
        </p:nvSpPr>
        <p:spPr bwMode="auto">
          <a:xfrm flipH="1">
            <a:off x="4643438" y="836613"/>
            <a:ext cx="504825" cy="2663825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568335" name="Line 15"/>
          <p:cNvSpPr>
            <a:spLocks noChangeShapeType="1"/>
          </p:cNvSpPr>
          <p:nvPr/>
        </p:nvSpPr>
        <p:spPr bwMode="auto">
          <a:xfrm>
            <a:off x="2843213" y="1557338"/>
            <a:ext cx="1728787" cy="2016125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568334" name="Line 14"/>
          <p:cNvSpPr>
            <a:spLocks noChangeShapeType="1"/>
          </p:cNvSpPr>
          <p:nvPr/>
        </p:nvSpPr>
        <p:spPr bwMode="auto">
          <a:xfrm flipV="1">
            <a:off x="3563938" y="3573463"/>
            <a:ext cx="1079500" cy="2160587"/>
          </a:xfrm>
          <a:prstGeom prst="line">
            <a:avLst/>
          </a:prstGeom>
          <a:noFill/>
          <a:ln w="57150">
            <a:solidFill>
              <a:srgbClr val="FFFF66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568332" name="Line 12"/>
          <p:cNvSpPr>
            <a:spLocks noChangeShapeType="1"/>
          </p:cNvSpPr>
          <p:nvPr/>
        </p:nvSpPr>
        <p:spPr bwMode="auto">
          <a:xfrm flipV="1">
            <a:off x="4643438" y="2276475"/>
            <a:ext cx="2160587" cy="1223963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568350" name="Line 30"/>
          <p:cNvSpPr>
            <a:spLocks noChangeShapeType="1"/>
          </p:cNvSpPr>
          <p:nvPr/>
        </p:nvSpPr>
        <p:spPr bwMode="auto">
          <a:xfrm>
            <a:off x="4643438" y="3573463"/>
            <a:ext cx="1657350" cy="1584325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568351" name="Line 31"/>
          <p:cNvSpPr>
            <a:spLocks noChangeShapeType="1"/>
          </p:cNvSpPr>
          <p:nvPr/>
        </p:nvSpPr>
        <p:spPr bwMode="auto">
          <a:xfrm flipV="1">
            <a:off x="2124075" y="3500438"/>
            <a:ext cx="2519363" cy="576262"/>
          </a:xfrm>
          <a:prstGeom prst="line">
            <a:avLst/>
          </a:prstGeom>
          <a:noFill/>
          <a:ln w="57150">
            <a:solidFill>
              <a:srgbClr val="FFFF66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568355" name="Line 35"/>
          <p:cNvSpPr>
            <a:spLocks noChangeShapeType="1"/>
          </p:cNvSpPr>
          <p:nvPr/>
        </p:nvSpPr>
        <p:spPr bwMode="auto">
          <a:xfrm>
            <a:off x="4643438" y="3573463"/>
            <a:ext cx="2376487" cy="71437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568356" name="Text Box 36"/>
          <p:cNvSpPr txBox="1">
            <a:spLocks noChangeArrowheads="1"/>
          </p:cNvSpPr>
          <p:nvPr/>
        </p:nvSpPr>
        <p:spPr bwMode="auto">
          <a:xfrm>
            <a:off x="6588125" y="2924175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s-ES" sz="2400" b="1"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68357" name="Text Box 37"/>
          <p:cNvSpPr txBox="1">
            <a:spLocks noChangeArrowheads="1"/>
          </p:cNvSpPr>
          <p:nvPr/>
        </p:nvSpPr>
        <p:spPr bwMode="auto">
          <a:xfrm>
            <a:off x="6443663" y="4076700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s-ES" sz="2400" b="1"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68358" name="Text Box 38"/>
          <p:cNvSpPr txBox="1">
            <a:spLocks noChangeArrowheads="1"/>
          </p:cNvSpPr>
          <p:nvPr/>
        </p:nvSpPr>
        <p:spPr bwMode="auto">
          <a:xfrm>
            <a:off x="6732588" y="4281488"/>
            <a:ext cx="4032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s-ES" sz="2400" b="1">
                <a:solidFill>
                  <a:srgbClr val="FFFF00"/>
                </a:solidFill>
                <a:latin typeface="Times New Roman" pitchFamily="18" charset="0"/>
              </a:rPr>
              <a:t>A = </a:t>
            </a:r>
            <a:r>
              <a:rPr kumimoji="1" lang="es-ES" sz="2400" b="1">
                <a:latin typeface="Times New Roman" pitchFamily="18" charset="0"/>
              </a:rPr>
              <a:t>Llamado,     Contemplaciones </a:t>
            </a:r>
            <a:br>
              <a:rPr kumimoji="1" lang="es-ES" sz="2400" b="1">
                <a:latin typeface="Times New Roman" pitchFamily="18" charset="0"/>
              </a:rPr>
            </a:br>
            <a:r>
              <a:rPr kumimoji="1" lang="es-ES" sz="2400" b="1">
                <a:latin typeface="Times New Roman" pitchFamily="18" charset="0"/>
              </a:rPr>
              <a:t>vida Jesús</a:t>
            </a:r>
          </a:p>
          <a:p>
            <a:pPr>
              <a:spcBef>
                <a:spcPct val="50000"/>
              </a:spcBef>
            </a:pPr>
            <a:r>
              <a:rPr kumimoji="1" lang="es-ES" sz="2400" b="1">
                <a:solidFill>
                  <a:srgbClr val="FFFF00"/>
                </a:solidFill>
                <a:latin typeface="Times New Roman" pitchFamily="18" charset="0"/>
              </a:rPr>
              <a:t>B = </a:t>
            </a:r>
            <a:r>
              <a:rPr kumimoji="1" lang="es-ES" sz="2400" b="1">
                <a:latin typeface="Times New Roman" pitchFamily="18" charset="0"/>
              </a:rPr>
              <a:t>Preparación y </a:t>
            </a:r>
            <a:br>
              <a:rPr kumimoji="1" lang="es-ES" sz="2400" b="1">
                <a:latin typeface="Times New Roman" pitchFamily="18" charset="0"/>
              </a:rPr>
            </a:br>
            <a:r>
              <a:rPr kumimoji="1" lang="es-ES" sz="2400" b="1">
                <a:latin typeface="Times New Roman" pitchFamily="18" charset="0"/>
              </a:rPr>
              <a:t>Elección</a:t>
            </a:r>
          </a:p>
        </p:txBody>
      </p:sp>
      <p:sp>
        <p:nvSpPr>
          <p:cNvPr id="568360" name="Text Box 40"/>
          <p:cNvSpPr txBox="1">
            <a:spLocks noChangeArrowheads="1"/>
          </p:cNvSpPr>
          <p:nvPr/>
        </p:nvSpPr>
        <p:spPr bwMode="auto">
          <a:xfrm>
            <a:off x="6948264" y="1340768"/>
            <a:ext cx="19446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Reglas de Discernimiento </a:t>
            </a:r>
            <a:r>
              <a:rPr lang="es-ES" dirty="0">
                <a:solidFill>
                  <a:srgbClr val="FFFF00"/>
                </a:solidFill>
              </a:rPr>
              <a:t>1ª Semana</a:t>
            </a:r>
            <a:r>
              <a:rPr lang="es-ES" dirty="0"/>
              <a:t/>
            </a:r>
            <a:br>
              <a:rPr lang="es-ES" dirty="0"/>
            </a:br>
            <a:r>
              <a:rPr lang="es-ES" dirty="0">
                <a:solidFill>
                  <a:srgbClr val="FFFF00"/>
                </a:solidFill>
              </a:rPr>
              <a:t>2ª Semana</a:t>
            </a:r>
          </a:p>
          <a:p>
            <a:pPr>
              <a:spcBef>
                <a:spcPct val="50000"/>
              </a:spcBef>
            </a:pP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UBICACIÓN DE LAS PARTES DE LOS EJERCICIOS</a:t>
            </a:r>
            <a:endParaRPr lang="es-ES_tradnl" sz="2800" dirty="0"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68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8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6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6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6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6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6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8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8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8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56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6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68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68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56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5" dur="2000"/>
                                        <p:tgtEl>
                                          <p:spTgt spid="56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59" grpId="0" animBg="1"/>
      <p:bldP spid="568330" grpId="0" animBg="1"/>
      <p:bldP spid="568329" grpId="0" animBg="1" autoUpdateAnimBg="0"/>
      <p:bldP spid="568328" grpId="0" animBg="1" autoUpdateAnimBg="0"/>
      <p:bldP spid="568323" grpId="0" animBg="1" autoUpdateAnimBg="0"/>
      <p:bldP spid="568337" grpId="0" autoUpdateAnimBg="0"/>
      <p:bldP spid="568341" grpId="0" autoUpdateAnimBg="0"/>
      <p:bldP spid="568342" grpId="0" autoUpdateAnimBg="0"/>
      <p:bldP spid="568343" grpId="0" autoUpdateAnimBg="0"/>
      <p:bldP spid="568344" grpId="0" autoUpdateAnimBg="0"/>
      <p:bldP spid="568345" grpId="0" autoUpdateAnimBg="0"/>
      <p:bldP spid="568322" grpId="0" animBg="1" autoUpdateAnimBg="0"/>
      <p:bldP spid="568331" grpId="0" animBg="1"/>
      <p:bldP spid="568335" grpId="0" animBg="1"/>
      <p:bldP spid="568334" grpId="0" animBg="1"/>
      <p:bldP spid="568332" grpId="0" animBg="1"/>
      <p:bldP spid="568350" grpId="0" animBg="1"/>
      <p:bldP spid="568351" grpId="0" animBg="1"/>
      <p:bldP spid="568355" grpId="0" animBg="1"/>
      <p:bldP spid="568356" grpId="0"/>
      <p:bldP spid="568357" grpId="0"/>
      <p:bldP spid="568358" grpId="0" build="p"/>
      <p:bldP spid="5683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0" y="71438"/>
            <a:ext cx="9144000" cy="6643687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0" tIns="46038" rIns="0" bIns="46038"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dirty="0" smtClean="0">
                <a:effectLst/>
              </a:rPr>
              <a:t>Los </a:t>
            </a:r>
            <a:r>
              <a:rPr lang="es-ES" sz="2800" b="1" dirty="0" smtClean="0">
                <a:effectLst/>
              </a:rPr>
              <a:t>Ejercicios</a:t>
            </a:r>
            <a:r>
              <a:rPr lang="es-ES" sz="2800" dirty="0" smtClean="0">
                <a:effectLst/>
              </a:rPr>
              <a:t> </a:t>
            </a:r>
            <a:r>
              <a:rPr lang="es-ES" sz="2800" b="1" dirty="0" smtClean="0">
                <a:solidFill>
                  <a:srgbClr val="FFFF00"/>
                </a:solidFill>
                <a:effectLst/>
              </a:rPr>
              <a:t>no </a:t>
            </a:r>
            <a:r>
              <a:rPr lang="es-ES" sz="2800" dirty="0" smtClean="0">
                <a:effectLst/>
              </a:rPr>
              <a:t>son un conjunto de </a:t>
            </a:r>
            <a:r>
              <a:rPr lang="es-ES" sz="2800" b="1" dirty="0" smtClean="0">
                <a:solidFill>
                  <a:srgbClr val="FFFF00"/>
                </a:solidFill>
                <a:effectLst/>
              </a:rPr>
              <a:t>meditaciones piadosas y devotas</a:t>
            </a:r>
            <a:r>
              <a:rPr lang="es-ES" sz="2800" dirty="0" smtClean="0">
                <a:effectLst/>
              </a:rPr>
              <a:t>, sino un método, un modo para </a:t>
            </a:r>
            <a:r>
              <a:rPr lang="es-ES" sz="2800" b="1" dirty="0" smtClean="0">
                <a:solidFill>
                  <a:srgbClr val="FFFF00"/>
                </a:solidFill>
                <a:effectLst/>
              </a:rPr>
              <a:t>buscar y hallar la voluntad divina</a:t>
            </a:r>
            <a:r>
              <a:rPr lang="es-ES" sz="2800" dirty="0" smtClean="0">
                <a:effectLst/>
              </a:rPr>
              <a:t>. </a:t>
            </a:r>
            <a:endParaRPr lang="es-MX" sz="2800" dirty="0" smtClean="0">
              <a:effectLst/>
            </a:endParaRPr>
          </a:p>
          <a:p>
            <a:pPr marL="263525" indent="-263525" eaLnBrk="1" hangingPunct="1">
              <a:lnSpc>
                <a:spcPct val="90000"/>
              </a:lnSpc>
              <a:buSzPct val="80000"/>
              <a:buFont typeface="Wingdings" pitchFamily="2" charset="2"/>
              <a:buBlip>
                <a:blip r:embed="rId2"/>
              </a:buBlip>
              <a:defRPr/>
            </a:pPr>
            <a:r>
              <a:rPr lang="es-ES" sz="2800" dirty="0" smtClean="0"/>
              <a:t>Las </a:t>
            </a:r>
            <a:r>
              <a:rPr lang="es-ES" sz="2800" dirty="0" smtClean="0">
                <a:solidFill>
                  <a:srgbClr val="FFFF00"/>
                </a:solidFill>
              </a:rPr>
              <a:t>contemplaciones</a:t>
            </a:r>
            <a:r>
              <a:rPr lang="es-ES" sz="2800" dirty="0" smtClean="0"/>
              <a:t> de la vida de Cristo desembocan en la elección </a:t>
            </a:r>
          </a:p>
          <a:p>
            <a:pPr marL="263525" indent="-263525" eaLnBrk="1" hangingPunct="1">
              <a:lnSpc>
                <a:spcPct val="90000"/>
              </a:lnSpc>
              <a:buSzPct val="80000"/>
              <a:buFont typeface="Wingdings" pitchFamily="2" charset="2"/>
              <a:buBlip>
                <a:blip r:embed="rId2"/>
              </a:buBlip>
              <a:defRPr/>
            </a:pPr>
            <a:r>
              <a:rPr lang="es-ES" sz="2800" dirty="0" smtClean="0"/>
              <a:t>Las </a:t>
            </a:r>
            <a:r>
              <a:rPr lang="es-ES" sz="2800" dirty="0" smtClean="0">
                <a:solidFill>
                  <a:srgbClr val="FFFF00"/>
                </a:solidFill>
              </a:rPr>
              <a:t>reglas de discreción </a:t>
            </a:r>
            <a:r>
              <a:rPr lang="es-ES" sz="2800" dirty="0" smtClean="0"/>
              <a:t>son criterios de una buena y recta elección. </a:t>
            </a:r>
          </a:p>
          <a:p>
            <a:pPr marL="263525" indent="-263525" eaLnBrk="1" hangingPunct="1">
              <a:lnSpc>
                <a:spcPct val="90000"/>
              </a:lnSpc>
              <a:buSzPct val="80000"/>
              <a:buFont typeface="Wingdings" pitchFamily="2" charset="2"/>
              <a:buBlip>
                <a:blip r:embed="rId2"/>
              </a:buBlip>
              <a:defRPr/>
            </a:pPr>
            <a:r>
              <a:rPr lang="es-ES" sz="2800" dirty="0" smtClean="0"/>
              <a:t>El </a:t>
            </a:r>
            <a:r>
              <a:rPr lang="es-ES" sz="2800" dirty="0" smtClean="0">
                <a:solidFill>
                  <a:srgbClr val="FFFF00"/>
                </a:solidFill>
              </a:rPr>
              <a:t>examen</a:t>
            </a:r>
            <a:r>
              <a:rPr lang="es-ES" sz="2800" dirty="0" smtClean="0"/>
              <a:t> de los Ejercicios no es la mera vigilancia; es una actitud vigilante en orden a descubrir la voluntad divina. </a:t>
            </a:r>
          </a:p>
          <a:p>
            <a:pPr marL="263525" indent="-263525" eaLnBrk="1" hangingPunct="1">
              <a:lnSpc>
                <a:spcPct val="90000"/>
              </a:lnSpc>
              <a:buSzPct val="80000"/>
              <a:buFont typeface="Wingdings" pitchFamily="2" charset="2"/>
              <a:buBlip>
                <a:blip r:embed="rId2"/>
              </a:buBlip>
              <a:defRPr/>
            </a:pPr>
            <a:r>
              <a:rPr lang="es-ES" sz="2800" dirty="0" smtClean="0"/>
              <a:t>La </a:t>
            </a:r>
            <a:r>
              <a:rPr lang="es-ES" sz="2800" dirty="0" smtClean="0">
                <a:solidFill>
                  <a:srgbClr val="FFFF00"/>
                </a:solidFill>
              </a:rPr>
              <a:t>apertura de la conciencia </a:t>
            </a:r>
            <a:r>
              <a:rPr lang="es-ES" sz="2800" dirty="0" smtClean="0"/>
              <a:t>al</a:t>
            </a:r>
            <a:r>
              <a:rPr lang="es-ES" sz="2800" i="1" dirty="0" smtClean="0"/>
              <a:t> que</a:t>
            </a:r>
            <a:r>
              <a:rPr lang="es-ES" sz="2800" dirty="0" smtClean="0"/>
              <a:t> </a:t>
            </a:r>
            <a:r>
              <a:rPr lang="es-ES" sz="2800" i="1" dirty="0" smtClean="0"/>
              <a:t>da los ejercicios</a:t>
            </a:r>
            <a:r>
              <a:rPr lang="es-ES" sz="2800" dirty="0" smtClean="0"/>
              <a:t> no se hace en orden a la confesión sacramental, sino a una ayuda en el discernimiento. </a:t>
            </a:r>
            <a:endParaRPr lang="es-ES_tradnl" sz="2800" i="1" dirty="0" smtClean="0">
              <a:solidFill>
                <a:srgbClr val="FAFD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Metodología:</a:t>
            </a:r>
            <a:r>
              <a:rPr lang="es-ES_tradnl" b="1" dirty="0"/>
              <a:t/>
            </a:r>
            <a:br>
              <a:rPr lang="es-ES_tradnl" b="1" dirty="0"/>
            </a:b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179512" y="1037050"/>
            <a:ext cx="8964488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sz="2400" dirty="0" smtClean="0"/>
              <a:t>La </a:t>
            </a:r>
            <a:r>
              <a:rPr lang="es-ES" sz="2400" dirty="0"/>
              <a:t>articulación de los contenidos de las etapas y, dentro de cada etapa, un esquema simplificado y progresivo de la oración a lo largo de cada día.</a:t>
            </a:r>
            <a:endParaRPr lang="es-ES_tradnl" sz="2400" dirty="0"/>
          </a:p>
          <a:p>
            <a:pPr marL="342900" lvl="0" indent="-342900">
              <a:buFont typeface="+mj-lt"/>
              <a:buAutoNum type="arabicPeriod"/>
            </a:pPr>
            <a:r>
              <a:rPr lang="es-ES" sz="2400" dirty="0"/>
              <a:t>Los consejos prácticos (</a:t>
            </a:r>
            <a:r>
              <a:rPr lang="es-ES" sz="2400" i="1" dirty="0"/>
              <a:t>adiciones)</a:t>
            </a:r>
            <a:r>
              <a:rPr lang="es-ES" sz="2400" dirty="0"/>
              <a:t> para ayudar en la oración [73 – 90].</a:t>
            </a:r>
            <a:endParaRPr lang="es-ES_tradnl" sz="2400" dirty="0"/>
          </a:p>
          <a:p>
            <a:pPr marL="342900" lvl="0" indent="-342900">
              <a:buFont typeface="+mj-lt"/>
              <a:buAutoNum type="arabicPeriod"/>
            </a:pPr>
            <a:r>
              <a:rPr lang="es-ES" sz="2400" dirty="0"/>
              <a:t>La revisión de la oración con particular atención a los sentimientos experimentados y a las mociones percibidas en esos sentimientos.</a:t>
            </a:r>
            <a:endParaRPr lang="es-ES_tradnl" sz="2400" dirty="0"/>
          </a:p>
          <a:p>
            <a:pPr marL="342900" lvl="0" indent="-342900">
              <a:buFont typeface="+mj-lt"/>
              <a:buAutoNum type="arabicPeriod"/>
            </a:pPr>
            <a:r>
              <a:rPr lang="es-ES" sz="2400" dirty="0"/>
              <a:t>La búsqueda del origen de estas mociones o llamadas, con la ayuda de un acompañante espiritual versado en la discreción de espíritus.</a:t>
            </a:r>
            <a:endParaRPr lang="es-ES_tradnl" sz="2400" dirty="0"/>
          </a:p>
          <a:p>
            <a:pPr marL="342900" lvl="0" indent="-342900">
              <a:buFont typeface="+mj-lt"/>
              <a:buAutoNum type="arabicPeriod"/>
            </a:pPr>
            <a:r>
              <a:rPr lang="es-ES" sz="2400" dirty="0"/>
              <a:t>Los exámenes, sobre todo, el particular y el genera</a:t>
            </a:r>
            <a:r>
              <a:rPr lang="es-MX" sz="2400" dirty="0"/>
              <a:t>l.</a:t>
            </a:r>
            <a:endParaRPr lang="es-ES_tradnl" sz="2400" dirty="0"/>
          </a:p>
          <a:p>
            <a:pPr marL="342900" lvl="0" indent="-342900">
              <a:buFont typeface="+mj-lt"/>
              <a:buAutoNum type="arabicPeriod"/>
            </a:pPr>
            <a:r>
              <a:rPr lang="es-ES" sz="2400" dirty="0"/>
              <a:t>Finalmente, el conjunto de Reglas, de las cuales las más importantes son las destinadas a discernir los varios espíritus.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6559150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cs typeface="+mj-cs"/>
              </a:rPr>
              <a:t>ADICIONES PROPIAS DE LA SEGUNDA SEMANA</a:t>
            </a:r>
            <a:endParaRPr lang="es-MX" dirty="0" smtClean="0">
              <a:cs typeface="+mj-cs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>
                <a:solidFill>
                  <a:srgbClr val="FFFF00"/>
                </a:solidFill>
              </a:rPr>
              <a:t>[73] a [90</a:t>
            </a:r>
            <a:r>
              <a:rPr lang="es-MX" dirty="0" smtClean="0">
                <a:solidFill>
                  <a:srgbClr val="FFFF00"/>
                </a:solidFill>
              </a:rPr>
              <a:t>] </a:t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>y especialmente</a:t>
            </a:r>
            <a:r>
              <a:rPr lang="es-MX" dirty="0" smtClean="0">
                <a:solidFill>
                  <a:srgbClr val="FFFF00"/>
                </a:solidFill>
                <a:cs typeface="+mn-cs"/>
              </a:rPr>
              <a:t/>
            </a:r>
            <a:br>
              <a:rPr lang="es-MX" dirty="0" smtClean="0">
                <a:solidFill>
                  <a:srgbClr val="FFFF00"/>
                </a:solidFill>
                <a:cs typeface="+mn-cs"/>
              </a:rPr>
            </a:br>
            <a:r>
              <a:rPr lang="es-MX" dirty="0" smtClean="0">
                <a:solidFill>
                  <a:srgbClr val="FFFF00"/>
                </a:solidFill>
                <a:cs typeface="+mn-cs"/>
              </a:rPr>
              <a:t>[130]</a:t>
            </a:r>
          </a:p>
        </p:txBody>
      </p:sp>
    </p:spTree>
    <p:extLst>
      <p:ext uri="{BB962C8B-B14F-4D97-AF65-F5344CB8AC3E}">
        <p14:creationId xmlns:p14="http://schemas.microsoft.com/office/powerpoint/2010/main" val="46420979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175125"/>
          </a:xfrm>
          <a:prstGeom prst="flowChartPredefinedProcess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s-ES_tradnl" sz="2800" dirty="0" smtClean="0">
                <a:solidFill>
                  <a:srgbClr val="222110"/>
                </a:solidFill>
                <a:cs typeface="+mn-cs"/>
              </a:rPr>
              <a:t>[73] Ya acostado, antes de dormir pensar la  hora en que me voy a levantar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charset="0"/>
              <a:buNone/>
              <a:defRPr/>
            </a:pPr>
            <a:r>
              <a:rPr lang="es-ES_tradnl" sz="2800" dirty="0" smtClean="0">
                <a:solidFill>
                  <a:srgbClr val="FF0000"/>
                </a:solidFill>
                <a:cs typeface="+mn-cs"/>
              </a:rPr>
              <a:t>[130] Al despertar poner frente a mi lo que voy a contemplar: Conocer más al Verbo eterno encarnado. </a:t>
            </a:r>
          </a:p>
          <a:p>
            <a:pPr marL="0" indent="0" algn="just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s-ES_tradnl" sz="2800" dirty="0" smtClean="0">
                <a:solidFill>
                  <a:srgbClr val="222110"/>
                </a:solidFill>
                <a:cs typeface="+mn-cs"/>
              </a:rPr>
              <a:t>[75] Un paso antes del lugar en donde voy a meditar, considerar como Dios me mira</a:t>
            </a:r>
            <a:endParaRPr lang="es-MX" sz="2800" dirty="0" smtClean="0">
              <a:solidFill>
                <a:srgbClr val="222110"/>
              </a:solidFill>
              <a:cs typeface="+mn-cs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solidFill>
                  <a:srgbClr val="222110"/>
                </a:solidFill>
                <a:cs typeface="+mj-cs"/>
              </a:rPr>
              <a:t>Antes del ejercicio</a:t>
            </a:r>
            <a:endParaRPr lang="es-MX" dirty="0" smtClean="0">
              <a:solidFill>
                <a:srgbClr val="222110"/>
              </a:solidFill>
              <a:cs typeface="+mj-cs"/>
            </a:endParaRPr>
          </a:p>
        </p:txBody>
      </p:sp>
      <p:sp>
        <p:nvSpPr>
          <p:cNvPr id="297988" name="AutoShape 4"/>
          <p:cNvSpPr>
            <a:spLocks noChangeArrowheads="1"/>
          </p:cNvSpPr>
          <p:nvPr/>
        </p:nvSpPr>
        <p:spPr bwMode="auto">
          <a:xfrm>
            <a:off x="531813" y="5516563"/>
            <a:ext cx="8216900" cy="1191816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_tradnl" sz="3200" dirty="0">
                <a:solidFill>
                  <a:srgbClr val="222110"/>
                </a:solidFill>
                <a:cs typeface="+mn-cs"/>
              </a:rPr>
              <a:t>[88] NOTA: La 1ª y la 2ª se han de hacer en el tiempo que se indica</a:t>
            </a:r>
            <a:endParaRPr lang="es-MX" sz="3200" dirty="0">
              <a:solidFill>
                <a:srgbClr val="22211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1265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374650" y="188913"/>
            <a:ext cx="8518525" cy="5256212"/>
          </a:xfrm>
          <a:prstGeom prst="flowChartInternalStorage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0" indent="0" algn="just" eaLnBrk="1" hangingPunct="1">
              <a:buFont typeface="Wingdings" charset="0"/>
              <a:buNone/>
              <a:defRPr/>
            </a:pPr>
            <a:r>
              <a:rPr lang="es-ES_tradnl" dirty="0" smtClean="0">
                <a:solidFill>
                  <a:srgbClr val="222110"/>
                </a:solidFill>
                <a:cs typeface="+mn-cs"/>
              </a:rPr>
              <a:t>[76] Si hallo lo que quiero, no pasaré adelante</a:t>
            </a:r>
          </a:p>
          <a:p>
            <a:pPr marL="0" indent="0" algn="just" eaLnBrk="1" hangingPunct="1">
              <a:buFont typeface="Wingdings" charset="0"/>
              <a:buNone/>
              <a:defRPr/>
            </a:pPr>
            <a:r>
              <a:rPr lang="es-ES_tradnl" dirty="0" smtClean="0">
                <a:solidFill>
                  <a:srgbClr val="FF0000"/>
                </a:solidFill>
                <a:cs typeface="+mn-cs"/>
              </a:rPr>
              <a:t>[130] Traer frecuentemente a la memoria la vida de Cristo</a:t>
            </a:r>
          </a:p>
          <a:p>
            <a:pPr marL="0" indent="0" algn="just" eaLnBrk="1" hangingPunct="1">
              <a:buFont typeface="Wingdings" charset="0"/>
              <a:buNone/>
              <a:defRPr/>
            </a:pPr>
            <a:r>
              <a:rPr lang="es-ES_tradnl" dirty="0" smtClean="0">
                <a:solidFill>
                  <a:srgbClr val="222110"/>
                </a:solidFill>
                <a:cs typeface="+mn-cs"/>
              </a:rPr>
              <a:t>[87] Para la meditación, no querer pensar otras cosas que no sean acordes a ella</a:t>
            </a:r>
            <a:endParaRPr lang="es-MX" dirty="0" smtClean="0">
              <a:solidFill>
                <a:srgbClr val="222110"/>
              </a:solidFill>
              <a:cs typeface="+mn-cs"/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solidFill>
                  <a:srgbClr val="222110"/>
                </a:solidFill>
                <a:cs typeface="+mj-cs"/>
              </a:rPr>
              <a:t>En el ejercicio</a:t>
            </a:r>
            <a:endParaRPr lang="es-MX" dirty="0" smtClean="0">
              <a:solidFill>
                <a:srgbClr val="222110"/>
              </a:solidFill>
              <a:cs typeface="+mj-cs"/>
            </a:endParaRPr>
          </a:p>
        </p:txBody>
      </p:sp>
      <p:sp>
        <p:nvSpPr>
          <p:cNvPr id="299012" name="AutoShape 4"/>
          <p:cNvSpPr>
            <a:spLocks noChangeArrowheads="1"/>
          </p:cNvSpPr>
          <p:nvPr/>
        </p:nvSpPr>
        <p:spPr bwMode="auto">
          <a:xfrm>
            <a:off x="179388" y="5572125"/>
            <a:ext cx="8893175" cy="105560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_tradnl" sz="2800" dirty="0">
                <a:solidFill>
                  <a:srgbClr val="222110"/>
                </a:solidFill>
                <a:cs typeface="+mn-cs"/>
              </a:rPr>
              <a:t>[89] NOTA: Cuando no se halla lo que se desea, muchas veces aprovecha hacer cambios</a:t>
            </a:r>
            <a:endParaRPr lang="es-MX" sz="2800" dirty="0">
              <a:solidFill>
                <a:srgbClr val="22211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1007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4530725"/>
          </a:xfrm>
          <a:prstGeom prst="flowChartMultidocumen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s-ES_tradnl" sz="2800" dirty="0" smtClean="0">
                <a:solidFill>
                  <a:srgbClr val="222110"/>
                </a:solidFill>
                <a:cs typeface="+mn-cs"/>
              </a:rPr>
              <a:t>[83] Sobre el comer, quitar lo conveniente. No se corrompa el sujeto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sz="2800" dirty="0" smtClean="0">
                <a:solidFill>
                  <a:srgbClr val="222110"/>
                </a:solidFill>
                <a:cs typeface="+mn-cs"/>
              </a:rPr>
              <a:t>[84] Sobre el dormir, quitar lo conveniente y cuando más y más, mejor. No se corrompa el sujeto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sz="2800" dirty="0" smtClean="0">
                <a:solidFill>
                  <a:srgbClr val="FF0000"/>
                </a:solidFill>
                <a:cs typeface="+mn-cs"/>
              </a:rPr>
              <a:t>[130] Usar de buena temperatura, claridad...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MX" sz="2800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00035" name="AutoShape 3"/>
          <p:cNvSpPr>
            <a:spLocks noChangeArrowheads="1"/>
          </p:cNvSpPr>
          <p:nvPr/>
        </p:nvSpPr>
        <p:spPr bwMode="auto">
          <a:xfrm>
            <a:off x="123254" y="5589588"/>
            <a:ext cx="8985250" cy="105560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_tradnl" sz="2800" dirty="0">
                <a:solidFill>
                  <a:srgbClr val="222110"/>
                </a:solidFill>
                <a:cs typeface="+mn-cs"/>
              </a:rPr>
              <a:t>[90] NOTA: El examen se haga para quitar defectos y negligencias sobre los EE y </a:t>
            </a:r>
            <a:r>
              <a:rPr lang="es-ES_tradnl" sz="2800" dirty="0" smtClean="0">
                <a:solidFill>
                  <a:srgbClr val="222110"/>
                </a:solidFill>
                <a:cs typeface="+mn-cs"/>
              </a:rPr>
              <a:t>adiciones</a:t>
            </a:r>
            <a:endParaRPr lang="es-MX" sz="2800" dirty="0">
              <a:solidFill>
                <a:srgbClr val="222110"/>
              </a:solidFill>
              <a:cs typeface="+mn-cs"/>
            </a:endParaRPr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635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dirty="0" smtClean="0">
                <a:solidFill>
                  <a:srgbClr val="222110"/>
                </a:solidFill>
                <a:cs typeface="+mj-cs"/>
              </a:rPr>
              <a:t>Actitudes Externas</a:t>
            </a:r>
            <a:endParaRPr lang="es-MX" sz="4000" dirty="0" smtClean="0">
              <a:solidFill>
                <a:srgbClr val="22211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240101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1506" name="Object 2"/>
          <p:cNvGraphicFramePr>
            <a:graphicFrameLocks/>
          </p:cNvGraphicFramePr>
          <p:nvPr/>
        </p:nvGraphicFramePr>
        <p:xfrm>
          <a:off x="2590800" y="1905000"/>
          <a:ext cx="6858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!" r:id="rId3" imgW="572760" imgH="1396800" progId="">
                  <p:embed/>
                </p:oleObj>
              </mc:Choice>
              <mc:Fallback>
                <p:oleObj name="CorelDRAW!" r:id="rId3" imgW="572760" imgH="139680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6858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1547813" y="1341438"/>
            <a:ext cx="2819400" cy="879475"/>
          </a:xfrm>
          <a:prstGeom prst="rect">
            <a:avLst/>
          </a:prstGeom>
          <a:solidFill>
            <a:srgbClr val="FF3300"/>
          </a:solidFill>
          <a:ln w="57150">
            <a:solidFill>
              <a:srgbClr val="114FFB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MX" sz="2400" b="1">
                <a:latin typeface="Times New Roman" pitchFamily="18" charset="0"/>
              </a:rPr>
              <a:t>EXPERIENCIA PERSONAL</a:t>
            </a:r>
            <a:endParaRPr lang="es-ES" sz="2400" b="1">
              <a:latin typeface="Times New Roman" pitchFamily="18" charset="0"/>
            </a:endParaRPr>
          </a:p>
        </p:txBody>
      </p:sp>
      <p:sp>
        <p:nvSpPr>
          <p:cNvPr id="661508" name="Text Box 4"/>
          <p:cNvSpPr txBox="1">
            <a:spLocks noChangeArrowheads="1"/>
          </p:cNvSpPr>
          <p:nvPr/>
        </p:nvSpPr>
        <p:spPr bwMode="auto">
          <a:xfrm>
            <a:off x="1524000" y="4911725"/>
            <a:ext cx="2895600" cy="879475"/>
          </a:xfrm>
          <a:prstGeom prst="rect">
            <a:avLst/>
          </a:prstGeom>
          <a:solidFill>
            <a:srgbClr val="FF3300"/>
          </a:solidFill>
          <a:ln w="57150">
            <a:solidFill>
              <a:srgbClr val="114FFB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MX" sz="2400" b="1">
                <a:latin typeface="Times New Roman" pitchFamily="18" charset="0"/>
              </a:rPr>
              <a:t>EXPERIENCIA</a:t>
            </a:r>
            <a:br>
              <a:rPr lang="es-MX" sz="2400" b="1">
                <a:latin typeface="Times New Roman" pitchFamily="18" charset="0"/>
              </a:rPr>
            </a:br>
            <a:r>
              <a:rPr lang="es-MX" sz="2400" b="1">
                <a:latin typeface="Times New Roman" pitchFamily="18" charset="0"/>
              </a:rPr>
              <a:t>DE JESUS</a:t>
            </a:r>
            <a:endParaRPr lang="es-ES" sz="2400" b="1">
              <a:latin typeface="Times New Roman" pitchFamily="18" charset="0"/>
            </a:endParaRP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5067300" y="2205038"/>
            <a:ext cx="3105150" cy="2705100"/>
          </a:xfrm>
          <a:prstGeom prst="rect">
            <a:avLst/>
          </a:prstGeom>
          <a:solidFill>
            <a:schemeClr val="tx2"/>
          </a:solidFill>
          <a:ln w="57150">
            <a:solidFill>
              <a:srgbClr val="114FFB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endParaRPr lang="es-MX" sz="2400" b="1">
              <a:solidFill>
                <a:srgbClr val="22211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s-MX" sz="2400" b="1">
                <a:solidFill>
                  <a:srgbClr val="222110"/>
                </a:solidFill>
                <a:latin typeface="Times New Roman" pitchFamily="18" charset="0"/>
              </a:rPr>
              <a:t>PROCESO </a:t>
            </a:r>
          </a:p>
          <a:p>
            <a:pPr algn="ctr" eaLnBrk="0" hangingPunct="0"/>
            <a:r>
              <a:rPr lang="es-MX" sz="2400" b="1">
                <a:solidFill>
                  <a:srgbClr val="222110"/>
                </a:solidFill>
                <a:latin typeface="Times New Roman" pitchFamily="18" charset="0"/>
              </a:rPr>
              <a:t>DE </a:t>
            </a:r>
          </a:p>
          <a:p>
            <a:pPr algn="ctr" eaLnBrk="0" hangingPunct="0"/>
            <a:r>
              <a:rPr lang="es-MX" sz="2400" b="1">
                <a:solidFill>
                  <a:srgbClr val="222110"/>
                </a:solidFill>
                <a:latin typeface="Times New Roman" pitchFamily="18" charset="0"/>
              </a:rPr>
              <a:t>ENCUENTRO, </a:t>
            </a:r>
          </a:p>
          <a:p>
            <a:pPr algn="ctr" eaLnBrk="0" hangingPunct="0"/>
            <a:r>
              <a:rPr lang="es-MX" sz="2400" b="1">
                <a:solidFill>
                  <a:srgbClr val="222110"/>
                </a:solidFill>
                <a:latin typeface="Times New Roman" pitchFamily="18" charset="0"/>
              </a:rPr>
              <a:t>DE DISCERNIMIENTO</a:t>
            </a:r>
          </a:p>
          <a:p>
            <a:pPr algn="ctr" eaLnBrk="0" hangingPunct="0"/>
            <a:endParaRPr lang="es-ES" sz="2400" b="1">
              <a:solidFill>
                <a:srgbClr val="22211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000"/>
                                        <p:tgtEl>
                                          <p:spTgt spid="6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7" grpId="0" animBg="1" autoUpdateAnimBg="0"/>
      <p:bldP spid="661508" grpId="0" animBg="1" autoUpdateAnimBg="0"/>
      <p:bldP spid="66150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98159" cy="1362075"/>
          </a:xfrm>
        </p:spPr>
        <p:txBody>
          <a:bodyPr/>
          <a:lstStyle/>
          <a:p>
            <a:r>
              <a:rPr lang="es-ES_tradnl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FORMAS </a:t>
            </a:r>
            <a:r>
              <a:rPr lang="es-ES_tradnl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 ORACION PROPIA DE LA SEGUNDA SEMANA</a:t>
            </a:r>
            <a:endParaRPr lang="es-ES_tradnl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4878335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YF6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0"/>
            <a:ext cx="4575175" cy="6858000"/>
          </a:xfrm>
          <a:noFill/>
          <a:ln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FFFF00"/>
                </a:solidFill>
              </a:rPr>
              <a:t>CONTEMPLACION</a:t>
            </a:r>
            <a:endParaRPr lang="es-MX" sz="4000" b="1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68538" y="1340768"/>
            <a:ext cx="4535487" cy="492442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contemplación es una forma de orar que ayuda a entrar de una manera intuitiva e imaginativa en un determinado texto. Es una manera muy apropiada para conocer por dentro lo que se quiere contemplar.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10723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638" y="188913"/>
            <a:ext cx="5327650" cy="706437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s-ES" sz="4000" b="1">
                <a:solidFill>
                  <a:srgbClr val="FFFF00"/>
                </a:solidFill>
              </a:rPr>
              <a:t>CONTEMPLACION</a:t>
            </a:r>
            <a:endParaRPr lang="es-MX" sz="4000" b="1">
              <a:solidFill>
                <a:srgbClr val="FFFF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438" y="1556792"/>
            <a:ext cx="8964612" cy="4464495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_tradnl" sz="2400" b="1" dirty="0" smtClean="0">
                <a:solidFill>
                  <a:srgbClr val="FFFF00"/>
                </a:solidFill>
              </a:rPr>
              <a:t>ORACION</a:t>
            </a:r>
            <a:endParaRPr lang="es-ES_tradnl" sz="2400" b="1" dirty="0">
              <a:solidFill>
                <a:srgbClr val="FFFF00"/>
              </a:solidFill>
            </a:endParaRPr>
          </a:p>
          <a:p>
            <a:r>
              <a:rPr lang="es-ES" sz="2400" b="1" dirty="0"/>
              <a:t>Ver a las personas, </a:t>
            </a:r>
            <a:r>
              <a:rPr lang="es-ES" sz="2400" b="1" dirty="0">
                <a:solidFill>
                  <a:srgbClr val="FFFF00"/>
                </a:solidFill>
              </a:rPr>
              <a:t>como si presente me hallase</a:t>
            </a:r>
            <a:r>
              <a:rPr lang="es-ES" sz="2400" b="1" dirty="0"/>
              <a:t>. </a:t>
            </a:r>
            <a:r>
              <a:rPr lang="es-ES" sz="2400" b="1" dirty="0">
                <a:solidFill>
                  <a:srgbClr val="FFFFFF"/>
                </a:solidFill>
              </a:rPr>
              <a:t>Escuchar lo que dicen, mirar lo que hacen, ofrecerse a colaborar con sencillez. Por ejemplo, si Jesús está ayudando a alguien, participar del trabajo, sin protagonismo. </a:t>
            </a:r>
            <a:r>
              <a:rPr lang="es-ES" sz="2400" b="1" dirty="0" smtClean="0">
                <a:solidFill>
                  <a:srgbClr val="FFFFFF"/>
                </a:solidFill>
              </a:rPr>
              <a:t>Y al final, </a:t>
            </a:r>
            <a:r>
              <a:rPr lang="es-ES" sz="2400" b="1" dirty="0" err="1" smtClean="0">
                <a:solidFill>
                  <a:srgbClr val="FFFFFF"/>
                </a:solidFill>
              </a:rPr>
              <a:t>reflectir</a:t>
            </a:r>
            <a:r>
              <a:rPr lang="es-ES" sz="2400" b="1" dirty="0" smtClean="0">
                <a:solidFill>
                  <a:srgbClr val="FFFFFF"/>
                </a:solidFill>
              </a:rPr>
              <a:t>: </a:t>
            </a:r>
            <a:r>
              <a:rPr lang="es-ES" sz="2400" b="1" dirty="0" smtClean="0">
                <a:solidFill>
                  <a:srgbClr val="FFFF00"/>
                </a:solidFill>
              </a:rPr>
              <a:t>Como se refleja </a:t>
            </a:r>
            <a:r>
              <a:rPr lang="es-ES" sz="2400" b="1" dirty="0">
                <a:solidFill>
                  <a:srgbClr val="FFFF00"/>
                </a:solidFill>
              </a:rPr>
              <a:t>esto con mi vida. Contemplar </a:t>
            </a:r>
            <a:r>
              <a:rPr lang="es-ES" sz="2400" b="1" dirty="0" smtClean="0">
                <a:solidFill>
                  <a:srgbClr val="FFFF00"/>
                </a:solidFill>
              </a:rPr>
              <a:t>y, luego, </a:t>
            </a:r>
            <a:r>
              <a:rPr lang="es-ES" sz="2400" b="1" dirty="0">
                <a:solidFill>
                  <a:srgbClr val="FFFF00"/>
                </a:solidFill>
              </a:rPr>
              <a:t>aplicar.</a:t>
            </a:r>
          </a:p>
          <a:p>
            <a:r>
              <a:rPr lang="es-ES" sz="2400" b="1" dirty="0">
                <a:solidFill>
                  <a:srgbClr val="FFFF00"/>
                </a:solidFill>
              </a:rPr>
              <a:t>Coloquio</a:t>
            </a:r>
            <a:r>
              <a:rPr lang="es-ES" sz="2400" b="1" dirty="0">
                <a:solidFill>
                  <a:srgbClr val="FFFFFF"/>
                </a:solidFill>
              </a:rPr>
              <a:t>: diálogo con el Padre, o con Jesús, o con el Espíritu Santo, o con María... ofreciéndome, hablando como con un amigo sobre la acción de Jesús, lo que debo hacer yo, etc.</a:t>
            </a:r>
          </a:p>
        </p:txBody>
      </p:sp>
    </p:spTree>
    <p:extLst>
      <p:ext uri="{BB962C8B-B14F-4D97-AF65-F5344CB8AC3E}">
        <p14:creationId xmlns:p14="http://schemas.microsoft.com/office/powerpoint/2010/main" val="167446648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628775"/>
            <a:ext cx="6931025" cy="4754563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s-ES" sz="2800" dirty="0">
                <a:solidFill>
                  <a:srgbClr val="FFFFFF"/>
                </a:solidFill>
              </a:rPr>
              <a:t>Esta manera de orar ayuda a la contemplación. No se sirve únicamente de la imaginación sino también de los sentidos, y así </a:t>
            </a:r>
            <a:r>
              <a:rPr lang="es-ES" sz="2800" dirty="0">
                <a:solidFill>
                  <a:srgbClr val="FFFF00"/>
                </a:solidFill>
              </a:rPr>
              <a:t>pone en situación de oración a toda la persona</a:t>
            </a:r>
            <a:r>
              <a:rPr lang="es-ES" sz="2800" dirty="0"/>
              <a:t>. </a:t>
            </a:r>
            <a:r>
              <a:rPr lang="es-ES" sz="2800" dirty="0">
                <a:solidFill>
                  <a:srgbClr val="FFFFFF"/>
                </a:solidFill>
              </a:rPr>
              <a:t>Consiste, pues, en aplicarlos.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s-ES" sz="2800" dirty="0">
                <a:solidFill>
                  <a:srgbClr val="FFFFFF"/>
                </a:solidFill>
              </a:rPr>
              <a:t>¿Cuales son los sentidos? </a:t>
            </a:r>
          </a:p>
          <a:p>
            <a:pPr marL="904875" lvl="1" indent="84138" algn="ctr">
              <a:lnSpc>
                <a:spcPct val="80000"/>
              </a:lnSpc>
            </a:pPr>
            <a:r>
              <a:rPr lang="es-ES" dirty="0">
                <a:solidFill>
                  <a:srgbClr val="FFFF00"/>
                </a:solidFill>
              </a:rPr>
              <a:t>Vista </a:t>
            </a:r>
          </a:p>
          <a:p>
            <a:pPr marL="904875" lvl="1" indent="84138" algn="ctr">
              <a:lnSpc>
                <a:spcPct val="80000"/>
              </a:lnSpc>
            </a:pPr>
            <a:r>
              <a:rPr lang="es-ES" dirty="0">
                <a:solidFill>
                  <a:srgbClr val="FFFF00"/>
                </a:solidFill>
              </a:rPr>
              <a:t>oído </a:t>
            </a:r>
          </a:p>
          <a:p>
            <a:pPr marL="904875" lvl="1" indent="84138" algn="ctr">
              <a:lnSpc>
                <a:spcPct val="80000"/>
              </a:lnSpc>
            </a:pPr>
            <a:r>
              <a:rPr lang="es-ES" dirty="0">
                <a:solidFill>
                  <a:srgbClr val="FFFF00"/>
                </a:solidFill>
              </a:rPr>
              <a:t>olfato </a:t>
            </a:r>
          </a:p>
          <a:p>
            <a:pPr marL="904875" lvl="1" indent="84138" algn="ctr">
              <a:lnSpc>
                <a:spcPct val="80000"/>
              </a:lnSpc>
            </a:pPr>
            <a:r>
              <a:rPr lang="es-ES" dirty="0">
                <a:solidFill>
                  <a:srgbClr val="FFFF00"/>
                </a:solidFill>
              </a:rPr>
              <a:t>gusto </a:t>
            </a:r>
          </a:p>
          <a:p>
            <a:pPr marL="904875" lvl="1" indent="84138" algn="ctr">
              <a:lnSpc>
                <a:spcPct val="80000"/>
              </a:lnSpc>
            </a:pPr>
            <a:r>
              <a:rPr lang="es-ES" dirty="0">
                <a:solidFill>
                  <a:srgbClr val="FFFF00"/>
                </a:solidFill>
              </a:rPr>
              <a:t>tacto 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>
                <a:solidFill>
                  <a:srgbClr val="FFFFFF"/>
                </a:solidFill>
              </a:rPr>
              <a:t>APLICACION DE SENTIDOS</a:t>
            </a:r>
            <a:endParaRPr lang="es-MX" sz="4000" b="1" dirty="0">
              <a:solidFill>
                <a:srgbClr val="FFFFFF"/>
              </a:solidFill>
            </a:endParaRPr>
          </a:p>
        </p:txBody>
      </p:sp>
      <p:pic>
        <p:nvPicPr>
          <p:cNvPr id="7172" name="Picture 4" descr="Mirad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1628775"/>
            <a:ext cx="1570037" cy="2173288"/>
          </a:xfrm>
          <a:noFill/>
          <a:ln/>
        </p:spPr>
      </p:pic>
      <p:pic>
        <p:nvPicPr>
          <p:cNvPr id="7173" name="Picture 5" descr="Rostro yuy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575"/>
            <a:ext cx="4165600" cy="3251200"/>
          </a:xfrm>
          <a:prstGeom prst="rect">
            <a:avLst/>
          </a:prstGeom>
          <a:noFill/>
        </p:spPr>
      </p:pic>
      <p:pic>
        <p:nvPicPr>
          <p:cNvPr id="7174" name="Picture 6" descr="Probando cald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9388" y="1700213"/>
            <a:ext cx="2863850" cy="4246562"/>
          </a:xfrm>
          <a:noFill/>
          <a:ln/>
        </p:spPr>
      </p:pic>
      <p:pic>
        <p:nvPicPr>
          <p:cNvPr id="7175" name="Picture 7" descr="Hombre 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1196975"/>
            <a:ext cx="3989387" cy="5256213"/>
          </a:xfrm>
          <a:prstGeom prst="rect">
            <a:avLst/>
          </a:prstGeom>
          <a:noFill/>
        </p:spPr>
      </p:pic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1979613" y="1341438"/>
          <a:ext cx="3189287" cy="455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Fotografía de Photo Editor" r:id="rId7" imgW="2343477" imgH="3343742" progId="">
                  <p:embed/>
                </p:oleObj>
              </mc:Choice>
              <mc:Fallback>
                <p:oleObj name="Fotografía de Photo Editor" r:id="rId7" imgW="2343477" imgH="33437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341438"/>
                        <a:ext cx="3189287" cy="455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395430"/>
      </p:ext>
    </p:extLst>
  </p:cSld>
  <p:clrMapOvr>
    <a:masterClrMapping/>
  </p:clrMapOvr>
  <p:transition xmlns:p14="http://schemas.microsoft.com/office/powerpoint/2010/main" spd="med">
    <p:check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0"/>
                            </p:stCondLst>
                            <p:childTnLst>
                              <p:par>
                                <p:cTn id="5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69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00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8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4000"/>
                            </p:stCondLst>
                            <p:childTnLst>
                              <p:par>
                                <p:cTn id="9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00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0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bg2"/>
          </a:solidFill>
        </p:spPr>
        <p:txBody>
          <a:bodyPr/>
          <a:lstStyle/>
          <a:p>
            <a:r>
              <a:rPr lang="es-ES" sz="4000" b="1">
                <a:solidFill>
                  <a:srgbClr val="FFFF00"/>
                </a:solidFill>
              </a:rPr>
              <a:t>APLICACION DE SENTIDOS</a:t>
            </a:r>
            <a:endParaRPr lang="es-MX" sz="4000" b="1">
              <a:solidFill>
                <a:srgbClr val="FFFF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412776"/>
            <a:ext cx="8820150" cy="4968552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79388" indent="-179388" algn="ctr"/>
            <a:r>
              <a:rPr lang="es-ES_tradnl" sz="2600" b="1" dirty="0" smtClean="0">
                <a:solidFill>
                  <a:srgbClr val="FFFFFF"/>
                </a:solidFill>
              </a:rPr>
              <a:t>ORACION</a:t>
            </a:r>
            <a:endParaRPr lang="es-ES_tradnl" sz="2600" b="1" dirty="0">
              <a:solidFill>
                <a:srgbClr val="FFFFFF"/>
              </a:solidFill>
            </a:endParaRPr>
          </a:p>
          <a:p>
            <a:pPr marL="179388" indent="-179388" algn="l">
              <a:lnSpc>
                <a:spcPct val="90000"/>
              </a:lnSpc>
            </a:pPr>
            <a:endParaRPr lang="es-ES" sz="1200" dirty="0" smtClean="0">
              <a:solidFill>
                <a:srgbClr val="FFFFFF"/>
              </a:solidFill>
            </a:endParaRPr>
          </a:p>
          <a:p>
            <a:pPr marL="179388" indent="-179388" algn="l">
              <a:lnSpc>
                <a:spcPct val="90000"/>
              </a:lnSpc>
            </a:pPr>
            <a:r>
              <a:rPr lang="es-ES" sz="2600" dirty="0" smtClean="0">
                <a:solidFill>
                  <a:srgbClr val="FFFFFF"/>
                </a:solidFill>
              </a:rPr>
              <a:t>Leer </a:t>
            </a:r>
            <a:r>
              <a:rPr lang="es-ES" sz="2600" dirty="0">
                <a:solidFill>
                  <a:srgbClr val="FFFFFF"/>
                </a:solidFill>
              </a:rPr>
              <a:t>todo el texto sin prisa y con tranquilidad. Imaginarse la escena como si yo estuviera presente. E ir aplicando los sentidos a lo que estoy contemplando:</a:t>
            </a:r>
          </a:p>
          <a:p>
            <a:pPr marL="179388" indent="-179388" algn="l">
              <a:lnSpc>
                <a:spcPct val="90000"/>
              </a:lnSpc>
              <a:buFontTx/>
              <a:buChar char="•"/>
            </a:pPr>
            <a:r>
              <a:rPr lang="es-ES" sz="2600" b="1" dirty="0">
                <a:solidFill>
                  <a:srgbClr val="FFFF00"/>
                </a:solidFill>
              </a:rPr>
              <a:t>Ver</a:t>
            </a:r>
            <a:r>
              <a:rPr lang="es-ES" sz="2600" dirty="0">
                <a:solidFill>
                  <a:schemeClr val="bg1"/>
                </a:solidFill>
              </a:rPr>
              <a:t> </a:t>
            </a:r>
            <a:r>
              <a:rPr lang="es-ES" sz="2600" dirty="0">
                <a:solidFill>
                  <a:srgbClr val="FFFFFF"/>
                </a:solidFill>
              </a:rPr>
              <a:t>a las personas y paisajes con la vista de la imaginación</a:t>
            </a:r>
            <a:r>
              <a:rPr lang="es-ES" sz="2600" dirty="0">
                <a:solidFill>
                  <a:schemeClr val="bg1"/>
                </a:solidFill>
              </a:rPr>
              <a:t>. </a:t>
            </a:r>
          </a:p>
          <a:p>
            <a:pPr marL="179388" indent="-179388" algn="l">
              <a:lnSpc>
                <a:spcPct val="90000"/>
              </a:lnSpc>
              <a:buFontTx/>
              <a:buChar char="•"/>
            </a:pPr>
            <a:r>
              <a:rPr lang="es-ES" sz="2600" b="1" dirty="0">
                <a:solidFill>
                  <a:srgbClr val="FFFF00"/>
                </a:solidFill>
              </a:rPr>
              <a:t>Escuchar</a:t>
            </a:r>
            <a:r>
              <a:rPr lang="es-ES" sz="2600" dirty="0">
                <a:solidFill>
                  <a:schemeClr val="bg1"/>
                </a:solidFill>
              </a:rPr>
              <a:t> </a:t>
            </a:r>
            <a:r>
              <a:rPr lang="es-ES" sz="2600" dirty="0">
                <a:solidFill>
                  <a:srgbClr val="FFFFFF"/>
                </a:solidFill>
              </a:rPr>
              <a:t>lo que dicen o pueden decir. </a:t>
            </a:r>
          </a:p>
          <a:p>
            <a:pPr marL="179388" indent="-179388" algn="l">
              <a:lnSpc>
                <a:spcPct val="90000"/>
              </a:lnSpc>
              <a:buFontTx/>
              <a:buChar char="•"/>
            </a:pPr>
            <a:r>
              <a:rPr lang="es-ES" sz="2600" b="1" dirty="0">
                <a:solidFill>
                  <a:srgbClr val="FFFF00"/>
                </a:solidFill>
              </a:rPr>
              <a:t>Oler y gustar</a:t>
            </a:r>
            <a:r>
              <a:rPr lang="es-ES" sz="2600" dirty="0">
                <a:solidFill>
                  <a:schemeClr val="bg1"/>
                </a:solidFill>
              </a:rPr>
              <a:t> </a:t>
            </a:r>
            <a:r>
              <a:rPr lang="es-ES" sz="2600" dirty="0">
                <a:solidFill>
                  <a:srgbClr val="FFFFFF"/>
                </a:solidFill>
              </a:rPr>
              <a:t>la profundidad de aquella escena.</a:t>
            </a:r>
          </a:p>
          <a:p>
            <a:pPr marL="179388" indent="-179388" algn="l">
              <a:lnSpc>
                <a:spcPct val="90000"/>
              </a:lnSpc>
              <a:buFontTx/>
              <a:buChar char="•"/>
            </a:pPr>
            <a:r>
              <a:rPr lang="es-ES" sz="2600" b="1" dirty="0">
                <a:solidFill>
                  <a:srgbClr val="FFFF00"/>
                </a:solidFill>
              </a:rPr>
              <a:t>Tocar</a:t>
            </a:r>
            <a:r>
              <a:rPr lang="es-ES" sz="2600" dirty="0">
                <a:solidFill>
                  <a:schemeClr val="bg1"/>
                </a:solidFill>
              </a:rPr>
              <a:t> </a:t>
            </a:r>
            <a:r>
              <a:rPr lang="es-ES" sz="2600" dirty="0">
                <a:solidFill>
                  <a:srgbClr val="FFFFFF"/>
                </a:solidFill>
              </a:rPr>
              <a:t>con las manos, </a:t>
            </a:r>
            <a:r>
              <a:rPr lang="es-ES" sz="2600" b="1" dirty="0">
                <a:solidFill>
                  <a:srgbClr val="FFFF00"/>
                </a:solidFill>
              </a:rPr>
              <a:t>abrazar, besar</a:t>
            </a:r>
            <a:r>
              <a:rPr lang="es-ES" sz="2600" dirty="0">
                <a:solidFill>
                  <a:srgbClr val="FFFFFF"/>
                </a:solidFill>
              </a:rPr>
              <a:t>, los sitios que Jesús pisa y toca. ¡Y por qué no, dar la mano, abrazar o besar a Jesús o a alguno de los personajes que estoy contemplando!</a:t>
            </a:r>
          </a:p>
        </p:txBody>
      </p:sp>
    </p:spTree>
    <p:extLst>
      <p:ext uri="{BB962C8B-B14F-4D97-AF65-F5344CB8AC3E}">
        <p14:creationId xmlns:p14="http://schemas.microsoft.com/office/powerpoint/2010/main" val="62706053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0988"/>
            <a:ext cx="8229600" cy="889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dirty="0" smtClean="0">
                <a:solidFill>
                  <a:schemeClr val="tx1"/>
                </a:solidFill>
                <a:cs typeface="Times New Roman" pitchFamily="18" charset="0"/>
              </a:rPr>
              <a:t>PROCESO DE</a:t>
            </a:r>
            <a:r>
              <a:rPr lang="es-MX" sz="3200" dirty="0" smtClean="0">
                <a:solidFill>
                  <a:schemeClr val="tx1"/>
                </a:solidFill>
                <a:cs typeface="Times New Roman" pitchFamily="18" charset="0"/>
              </a:rPr>
              <a:t>NTRO DE</a:t>
            </a:r>
            <a:r>
              <a:rPr lang="es-ES" sz="3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s-MX" sz="3200" dirty="0" smtClean="0">
                <a:solidFill>
                  <a:schemeClr val="tx1"/>
                </a:solidFill>
                <a:cs typeface="Times New Roman" pitchFamily="18" charset="0"/>
              </a:rPr>
              <a:t>LOS EJERCICIOS ESPIRITUALES IGNACIANOS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4237" name="AutoShape 13"/>
          <p:cNvSpPr>
            <a:spLocks noChangeArrowheads="1"/>
          </p:cNvSpPr>
          <p:nvPr/>
        </p:nvSpPr>
        <p:spPr bwMode="auto">
          <a:xfrm>
            <a:off x="3673475" y="1676400"/>
            <a:ext cx="1827213" cy="568325"/>
          </a:xfrm>
          <a:prstGeom prst="flowChartAlternateProcess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es-ES" sz="1200" b="1">
                <a:latin typeface="Times New Roman" pitchFamily="18" charset="0"/>
              </a:rPr>
              <a:t>ACOMPAÑAMIENTO</a:t>
            </a:r>
          </a:p>
          <a:p>
            <a:pPr algn="ctr" eaLnBrk="0" hangingPunct="0"/>
            <a:r>
              <a:rPr lang="es-ES" sz="1200" b="1">
                <a:latin typeface="Times New Roman" pitchFamily="18" charset="0"/>
              </a:rPr>
              <a:t>ESPIRITUAL</a:t>
            </a:r>
            <a:endParaRPr lang="es-ES" sz="1200">
              <a:latin typeface="Times New Roman" pitchFamily="18" charset="0"/>
            </a:endParaRPr>
          </a:p>
        </p:txBody>
      </p:sp>
      <p:sp>
        <p:nvSpPr>
          <p:cNvPr id="564238" name="AutoShape 14"/>
          <p:cNvSpPr>
            <a:spLocks noChangeArrowheads="1"/>
          </p:cNvSpPr>
          <p:nvPr/>
        </p:nvSpPr>
        <p:spPr bwMode="auto">
          <a:xfrm>
            <a:off x="3673475" y="3065463"/>
            <a:ext cx="1644650" cy="457200"/>
          </a:xfrm>
          <a:prstGeom prst="flowChartAlternateProcess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s-ES" sz="1200" b="1">
                <a:solidFill>
                  <a:srgbClr val="660033"/>
                </a:solidFill>
                <a:latin typeface="Times New Roman" pitchFamily="18" charset="0"/>
              </a:rPr>
              <a:t>DISCERNIMIENTO</a:t>
            </a:r>
          </a:p>
          <a:p>
            <a:pPr algn="ctr" eaLnBrk="0" hangingPunct="0">
              <a:defRPr/>
            </a:pPr>
            <a:r>
              <a:rPr lang="es-ES" sz="1200" b="1">
                <a:solidFill>
                  <a:srgbClr val="660033"/>
                </a:solidFill>
                <a:latin typeface="Times New Roman" pitchFamily="18" charset="0"/>
              </a:rPr>
              <a:t>DE ESPIRITUS</a:t>
            </a:r>
            <a:endParaRPr lang="es-ES" sz="1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564240" name="AutoShape 16"/>
          <p:cNvSpPr>
            <a:spLocks noChangeArrowheads="1"/>
          </p:cNvSpPr>
          <p:nvPr/>
        </p:nvSpPr>
        <p:spPr bwMode="auto">
          <a:xfrm>
            <a:off x="381000" y="3065463"/>
            <a:ext cx="914400" cy="639762"/>
          </a:xfrm>
          <a:prstGeom prst="flowChartAlternateProcess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s-ES" sz="1200" b="1">
                <a:solidFill>
                  <a:srgbClr val="660033"/>
                </a:solidFill>
                <a:latin typeface="Times New Roman" pitchFamily="18" charset="0"/>
              </a:rPr>
              <a:t>DIOS</a:t>
            </a:r>
            <a:r>
              <a:rPr lang="es-ES" sz="1200">
                <a:solidFill>
                  <a:srgbClr val="660033"/>
                </a:solidFill>
                <a:latin typeface="Times New Roman" pitchFamily="18" charset="0"/>
              </a:rPr>
              <a:t> COMO CENTRO</a:t>
            </a:r>
          </a:p>
        </p:txBody>
      </p:sp>
      <p:sp>
        <p:nvSpPr>
          <p:cNvPr id="564246" name="Line 22"/>
          <p:cNvSpPr>
            <a:spLocks noChangeShapeType="1"/>
          </p:cNvSpPr>
          <p:nvPr/>
        </p:nvSpPr>
        <p:spPr bwMode="auto">
          <a:xfrm flipH="1">
            <a:off x="1387475" y="3248025"/>
            <a:ext cx="2193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64261" name="AutoShape 37"/>
          <p:cNvSpPr>
            <a:spLocks noChangeArrowheads="1"/>
          </p:cNvSpPr>
          <p:nvPr/>
        </p:nvSpPr>
        <p:spPr bwMode="auto">
          <a:xfrm>
            <a:off x="4343400" y="2286000"/>
            <a:ext cx="228600" cy="762000"/>
          </a:xfrm>
          <a:prstGeom prst="upDownArrow">
            <a:avLst>
              <a:gd name="adj1" fmla="val 50000"/>
              <a:gd name="adj2" fmla="val 66667"/>
            </a:avLst>
          </a:prstGeom>
          <a:gradFill rotWithShape="0">
            <a:gsLst>
              <a:gs pos="0">
                <a:schemeClr val="accent1"/>
              </a:gs>
              <a:gs pos="100000">
                <a:srgbClr val="1F408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22211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"/>
                                        <p:tgtEl>
                                          <p:spTgt spid="56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6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4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4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6" grpId="0" autoUpdateAnimBg="0"/>
      <p:bldP spid="564237" grpId="0" animBg="1" autoUpdateAnimBg="0"/>
      <p:bldP spid="564238" grpId="0" animBg="1" autoUpdateAnimBg="0"/>
      <p:bldP spid="564240" grpId="0" animBg="1" autoUpdateAnimBg="0"/>
      <p:bldP spid="564246" grpId="0" animBg="1"/>
      <p:bldP spid="5642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Line 2"/>
          <p:cNvSpPr>
            <a:spLocks noChangeShapeType="1"/>
          </p:cNvSpPr>
          <p:nvPr/>
        </p:nvSpPr>
        <p:spPr bwMode="auto">
          <a:xfrm>
            <a:off x="3419475" y="5300663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MX"/>
          </a:p>
        </p:txBody>
      </p:sp>
      <p:sp>
        <p:nvSpPr>
          <p:cNvPr id="663555" name="AutoShape 3"/>
          <p:cNvSpPr>
            <a:spLocks noChangeArrowheads="1"/>
          </p:cNvSpPr>
          <p:nvPr/>
        </p:nvSpPr>
        <p:spPr bwMode="auto">
          <a:xfrm>
            <a:off x="749300" y="4718050"/>
            <a:ext cx="3252788" cy="17684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>
                <a:solidFill>
                  <a:srgbClr val="2221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Ordenar la vida, cambiar para responder a ese amor creador.</a:t>
            </a:r>
          </a:p>
        </p:txBody>
      </p:sp>
      <p:sp>
        <p:nvSpPr>
          <p:cNvPr id="663556" name="Line 4"/>
          <p:cNvSpPr>
            <a:spLocks noChangeShapeType="1"/>
          </p:cNvSpPr>
          <p:nvPr/>
        </p:nvSpPr>
        <p:spPr bwMode="auto">
          <a:xfrm>
            <a:off x="6804025" y="55165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MX"/>
          </a:p>
        </p:txBody>
      </p:sp>
      <p:sp>
        <p:nvSpPr>
          <p:cNvPr id="663557" name="Line 5"/>
          <p:cNvSpPr>
            <a:spLocks noChangeShapeType="1"/>
          </p:cNvSpPr>
          <p:nvPr/>
        </p:nvSpPr>
        <p:spPr bwMode="auto">
          <a:xfrm>
            <a:off x="2555875" y="44370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MX"/>
          </a:p>
        </p:txBody>
      </p:sp>
      <p:sp>
        <p:nvSpPr>
          <p:cNvPr id="66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MX" smtClean="0">
                <a:solidFill>
                  <a:schemeClr val="tx1"/>
                </a:solidFill>
              </a:rPr>
              <a:t>DIOS COMO CENTRO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663559" name="AutoShape 7" descr="75%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91512" cy="1368425"/>
          </a:xfrm>
          <a:prstGeom prst="roundRect">
            <a:avLst>
              <a:gd name="adj" fmla="val 16667"/>
            </a:avLst>
          </a:prstGeom>
          <a:pattFill prst="pct75">
            <a:fgClr>
              <a:srgbClr val="00FF00"/>
            </a:fgClr>
            <a:bgClr>
              <a:schemeClr val="bg1"/>
            </a:bgClr>
          </a:pattFill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18000" tIns="0" rIns="18000" bIns="0"/>
          <a:lstStyle/>
          <a:p>
            <a:pPr marL="84138" indent="-84138" algn="just" eaLnBrk="1" hangingPunct="1">
              <a:buFont typeface="Wingdings" pitchFamily="2" charset="2"/>
              <a:buNone/>
              <a:defRPr/>
            </a:pPr>
            <a:r>
              <a:rPr lang="es-ES_tradnl" sz="2400" smtClean="0">
                <a:solidFill>
                  <a:srgbClr val="222110"/>
                </a:solidFill>
                <a:cs typeface="Times New Roman" pitchFamily="18" charset="0"/>
              </a:rPr>
              <a:t>Se manifiesta el amor creador de Dios, que abraza a la criatura, y que el criador le ha puesto todas las cosas para que pueda utilizarlas para amar.</a:t>
            </a:r>
          </a:p>
        </p:txBody>
      </p:sp>
      <p:sp>
        <p:nvSpPr>
          <p:cNvPr id="663560" name="AutoShape 8"/>
          <p:cNvSpPr>
            <a:spLocks noChangeArrowheads="1"/>
          </p:cNvSpPr>
          <p:nvPr/>
        </p:nvSpPr>
        <p:spPr bwMode="auto">
          <a:xfrm>
            <a:off x="4067175" y="3662363"/>
            <a:ext cx="5076825" cy="12128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>
                <a:solidFill>
                  <a:srgbClr val="2221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Dios se comunica </a:t>
            </a:r>
            <a:br>
              <a:rPr lang="es-ES_tradnl" sz="3200">
                <a:solidFill>
                  <a:srgbClr val="2221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abrazando en amor</a:t>
            </a:r>
            <a:r>
              <a:rPr lang="es-ES_tradnl" sz="3200">
                <a:solidFill>
                  <a:srgbClr val="2221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663561" name="AutoShape 9"/>
          <p:cNvSpPr>
            <a:spLocks noChangeArrowheads="1"/>
          </p:cNvSpPr>
          <p:nvPr/>
        </p:nvSpPr>
        <p:spPr bwMode="auto">
          <a:xfrm>
            <a:off x="4911725" y="6072188"/>
            <a:ext cx="3830638" cy="536575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AMANDO Y SIRVIENDO</a:t>
            </a:r>
            <a:endParaRPr lang="es-E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3562" name="Rectangle 10"/>
          <p:cNvSpPr>
            <a:spLocks noChangeArrowheads="1"/>
          </p:cNvSpPr>
          <p:nvPr/>
        </p:nvSpPr>
        <p:spPr bwMode="auto">
          <a:xfrm>
            <a:off x="1908175" y="3933825"/>
            <a:ext cx="1165225" cy="495300"/>
          </a:xfrm>
          <a:prstGeom prst="rect">
            <a:avLst/>
          </a:prstGeom>
          <a:solidFill>
            <a:srgbClr val="22211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Fruto:</a:t>
            </a:r>
            <a:endParaRPr lang="es-E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3563" name="Rectangle 11"/>
          <p:cNvSpPr>
            <a:spLocks noChangeArrowheads="1"/>
          </p:cNvSpPr>
          <p:nvPr/>
        </p:nvSpPr>
        <p:spPr bwMode="auto">
          <a:xfrm>
            <a:off x="6210300" y="5157788"/>
            <a:ext cx="1241425" cy="495300"/>
          </a:xfrm>
          <a:prstGeom prst="rect">
            <a:avLst/>
          </a:prstGeom>
          <a:solidFill>
            <a:srgbClr val="8000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Cómo:</a:t>
            </a:r>
            <a:endParaRPr lang="es-E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3564" name="Line 12"/>
          <p:cNvSpPr>
            <a:spLocks noChangeShapeType="1"/>
          </p:cNvSpPr>
          <p:nvPr/>
        </p:nvSpPr>
        <p:spPr bwMode="auto">
          <a:xfrm flipH="1">
            <a:off x="3132138" y="42211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MX"/>
          </a:p>
        </p:txBody>
      </p:sp>
      <p:sp>
        <p:nvSpPr>
          <p:cNvPr id="663565" name="Line 13"/>
          <p:cNvSpPr>
            <a:spLocks noChangeShapeType="1"/>
          </p:cNvSpPr>
          <p:nvPr/>
        </p:nvSpPr>
        <p:spPr bwMode="auto">
          <a:xfrm>
            <a:off x="6516688" y="29241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6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6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66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6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6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6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6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6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4" grpId="0" animBg="1"/>
      <p:bldP spid="663555" grpId="0" animBg="1"/>
      <p:bldP spid="663556" grpId="0" animBg="1"/>
      <p:bldP spid="663557" grpId="0" animBg="1"/>
      <p:bldP spid="663559" grpId="0" build="p" autoUpdateAnimBg="0"/>
      <p:bldP spid="663560" grpId="0" animBg="1"/>
      <p:bldP spid="663561" grpId="0" animBg="1"/>
      <p:bldP spid="663562" grpId="0" animBg="1"/>
      <p:bldP spid="663563" grpId="0" animBg="1"/>
      <p:bldP spid="663564" grpId="0" animBg="1"/>
      <p:bldP spid="6635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0988"/>
            <a:ext cx="8229600" cy="889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smtClean="0">
                <a:solidFill>
                  <a:schemeClr val="tx1"/>
                </a:solidFill>
                <a:cs typeface="Times New Roman" pitchFamily="18" charset="0"/>
              </a:rPr>
              <a:t>PROCESO DE</a:t>
            </a:r>
            <a:r>
              <a:rPr lang="es-MX" sz="3200" smtClean="0">
                <a:solidFill>
                  <a:schemeClr val="tx1"/>
                </a:solidFill>
                <a:cs typeface="Times New Roman" pitchFamily="18" charset="0"/>
              </a:rPr>
              <a:t>NTRO DE</a:t>
            </a:r>
            <a:r>
              <a:rPr lang="es-ES" sz="32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s-MX" sz="3200" smtClean="0">
                <a:solidFill>
                  <a:schemeClr val="tx1"/>
                </a:solidFill>
                <a:cs typeface="Times New Roman" pitchFamily="18" charset="0"/>
              </a:rPr>
              <a:t>LOS EJERCICIOS ESPIRITUALES IGNACIANOS</a:t>
            </a:r>
            <a:r>
              <a:rPr lang="es-E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673475" y="1676400"/>
            <a:ext cx="1827213" cy="568325"/>
          </a:xfrm>
          <a:prstGeom prst="flowChartAlternateProcess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es-ES" sz="1200" b="1">
                <a:latin typeface="Times New Roman" pitchFamily="18" charset="0"/>
              </a:rPr>
              <a:t>ACOMPAÑAMIENTO</a:t>
            </a:r>
          </a:p>
          <a:p>
            <a:pPr algn="ctr" eaLnBrk="0" hangingPunct="0"/>
            <a:r>
              <a:rPr lang="es-ES" sz="1200" b="1">
                <a:latin typeface="Times New Roman" pitchFamily="18" charset="0"/>
              </a:rPr>
              <a:t>ESPIRITUAL</a:t>
            </a:r>
            <a:endParaRPr lang="es-ES" sz="1200">
              <a:latin typeface="Times New Roman" pitchFamily="18" charset="0"/>
            </a:endParaRPr>
          </a:p>
        </p:txBody>
      </p:sp>
      <p:sp>
        <p:nvSpPr>
          <p:cNvPr id="573444" name="AutoShape 4"/>
          <p:cNvSpPr>
            <a:spLocks noChangeArrowheads="1"/>
          </p:cNvSpPr>
          <p:nvPr/>
        </p:nvSpPr>
        <p:spPr bwMode="auto">
          <a:xfrm>
            <a:off x="3673475" y="3065463"/>
            <a:ext cx="1644650" cy="457200"/>
          </a:xfrm>
          <a:prstGeom prst="flowChartAlternateProcess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s-ES" sz="1200" b="1">
                <a:solidFill>
                  <a:srgbClr val="660033"/>
                </a:solidFill>
                <a:latin typeface="Times New Roman" pitchFamily="18" charset="0"/>
              </a:rPr>
              <a:t>DISCERNIMIENTO</a:t>
            </a:r>
          </a:p>
          <a:p>
            <a:pPr algn="ctr" eaLnBrk="0" hangingPunct="0">
              <a:defRPr/>
            </a:pPr>
            <a:r>
              <a:rPr lang="es-ES" sz="1200" b="1">
                <a:solidFill>
                  <a:srgbClr val="660033"/>
                </a:solidFill>
                <a:latin typeface="Times New Roman" pitchFamily="18" charset="0"/>
              </a:rPr>
              <a:t>DE ESPIRITUS</a:t>
            </a:r>
            <a:endParaRPr lang="es-ES" sz="1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573445" name="AutoShape 5"/>
          <p:cNvSpPr>
            <a:spLocks noChangeArrowheads="1"/>
          </p:cNvSpPr>
          <p:nvPr/>
        </p:nvSpPr>
        <p:spPr bwMode="auto">
          <a:xfrm>
            <a:off x="381000" y="3065463"/>
            <a:ext cx="914400" cy="639762"/>
          </a:xfrm>
          <a:prstGeom prst="flowChartAlternateProcess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s-ES" sz="1200" b="1">
                <a:solidFill>
                  <a:srgbClr val="660033"/>
                </a:solidFill>
                <a:latin typeface="Times New Roman" pitchFamily="18" charset="0"/>
              </a:rPr>
              <a:t>DIOS</a:t>
            </a:r>
            <a:r>
              <a:rPr lang="es-ES" sz="1200">
                <a:solidFill>
                  <a:srgbClr val="660033"/>
                </a:solidFill>
                <a:latin typeface="Times New Roman" pitchFamily="18" charset="0"/>
              </a:rPr>
              <a:t> COMO CENTRO</a:t>
            </a:r>
          </a:p>
        </p:txBody>
      </p:sp>
      <p:sp>
        <p:nvSpPr>
          <p:cNvPr id="573446" name="AutoShape 6"/>
          <p:cNvSpPr>
            <a:spLocks noChangeArrowheads="1"/>
          </p:cNvSpPr>
          <p:nvPr/>
        </p:nvSpPr>
        <p:spPr bwMode="auto">
          <a:xfrm>
            <a:off x="1203325" y="5421313"/>
            <a:ext cx="1463675" cy="639762"/>
          </a:xfrm>
          <a:prstGeom prst="flowChartAlternateProcess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s-ES" sz="1200" b="1">
                <a:solidFill>
                  <a:srgbClr val="660033"/>
                </a:solidFill>
                <a:latin typeface="Times New Roman" pitchFamily="18" charset="0"/>
              </a:rPr>
              <a:t>MISERICORDIA</a:t>
            </a:r>
          </a:p>
          <a:p>
            <a:pPr eaLnBrk="0" hangingPunct="0">
              <a:defRPr/>
            </a:pPr>
            <a:r>
              <a:rPr lang="es-ES" sz="1200">
                <a:solidFill>
                  <a:srgbClr val="660033"/>
                </a:solidFill>
                <a:latin typeface="Times New Roman" pitchFamily="18" charset="0"/>
              </a:rPr>
              <a:t>AUTOCONO-CIMIENTO</a:t>
            </a:r>
          </a:p>
        </p:txBody>
      </p:sp>
      <p:sp>
        <p:nvSpPr>
          <p:cNvPr id="22535" name="Line 11"/>
          <p:cNvSpPr>
            <a:spLocks noChangeShapeType="1"/>
          </p:cNvSpPr>
          <p:nvPr/>
        </p:nvSpPr>
        <p:spPr bwMode="auto">
          <a:xfrm flipH="1">
            <a:off x="1387475" y="3248025"/>
            <a:ext cx="2193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46125" y="3797300"/>
            <a:ext cx="457200" cy="1828800"/>
            <a:chOff x="470" y="2392"/>
            <a:chExt cx="288" cy="1152"/>
          </a:xfrm>
        </p:grpSpPr>
        <p:sp>
          <p:nvSpPr>
            <p:cNvPr id="22539" name="Line 14"/>
            <p:cNvSpPr>
              <a:spLocks noChangeShapeType="1"/>
            </p:cNvSpPr>
            <p:nvPr/>
          </p:nvSpPr>
          <p:spPr bwMode="auto">
            <a:xfrm>
              <a:off x="470" y="2392"/>
              <a:ext cx="0" cy="1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470" y="3544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73462" name="Line 22"/>
          <p:cNvSpPr>
            <a:spLocks noChangeShapeType="1"/>
          </p:cNvSpPr>
          <p:nvPr/>
        </p:nvSpPr>
        <p:spPr bwMode="auto">
          <a:xfrm flipH="1">
            <a:off x="2209800" y="3522663"/>
            <a:ext cx="137160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2538" name="AutoShape 26"/>
          <p:cNvSpPr>
            <a:spLocks noChangeArrowheads="1"/>
          </p:cNvSpPr>
          <p:nvPr/>
        </p:nvSpPr>
        <p:spPr bwMode="auto">
          <a:xfrm>
            <a:off x="4343400" y="2286000"/>
            <a:ext cx="228600" cy="762000"/>
          </a:xfrm>
          <a:prstGeom prst="upDownArrow">
            <a:avLst>
              <a:gd name="adj1" fmla="val 50000"/>
              <a:gd name="adj2" fmla="val 66667"/>
            </a:avLst>
          </a:prstGeom>
          <a:gradFill rotWithShape="0">
            <a:gsLst>
              <a:gs pos="0">
                <a:schemeClr val="accent1"/>
              </a:gs>
              <a:gs pos="100000">
                <a:srgbClr val="1F408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22211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7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6" grpId="0" animBg="1" autoUpdateAnimBg="0"/>
      <p:bldP spid="5734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755650" y="333375"/>
            <a:ext cx="7993063" cy="6192838"/>
          </a:xfrm>
          <a:prstGeom prst="flowChartPredefinedProcess">
            <a:avLst/>
          </a:prstGeom>
          <a:solidFill>
            <a:srgbClr val="0000FF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</p:spPr>
        <p:txBody>
          <a:bodyPr tIns="0" bIns="0"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FF66"/>
                </a:solidFill>
                <a:cs typeface="Times New Roman" pitchFamily="18" charset="0"/>
              </a:rPr>
              <a:t>Experiencia de </a:t>
            </a:r>
            <a:r>
              <a:rPr lang="es-ES_tradnl" sz="2800" smtClean="0">
                <a:cs typeface="Times New Roman" pitchFamily="18" charset="0"/>
              </a:rPr>
              <a:t>Conocimiento Personal</a:t>
            </a:r>
            <a:r>
              <a:rPr lang="es-ES_tradnl" sz="2800" smtClean="0">
                <a:solidFill>
                  <a:srgbClr val="FFFF66"/>
                </a:solidFill>
                <a:cs typeface="Times New Roman" pitchFamily="18" charset="0"/>
              </a:rPr>
              <a:t>: Llegar a la ondura de su debilidad pero para experimentar, conjuntamente, el amor misericordioso de Dios. Ver causas y consecuencias del pecado.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FF66"/>
                </a:solidFill>
                <a:cs typeface="Times New Roman" pitchFamily="18" charset="0"/>
              </a:rPr>
              <a:t>La persona se contemple como pecadora, pero perdonada.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FF66"/>
                </a:solidFill>
                <a:cs typeface="Times New Roman" pitchFamily="18" charset="0"/>
              </a:rPr>
              <a:t>“</a:t>
            </a:r>
            <a:r>
              <a:rPr lang="es-ES_tradnl" sz="2800" smtClean="0">
                <a:cs typeface="Times New Roman" pitchFamily="18" charset="0"/>
              </a:rPr>
              <a:t>Primera semana</a:t>
            </a:r>
            <a:r>
              <a:rPr lang="es-ES_tradnl" sz="2800" smtClean="0">
                <a:solidFill>
                  <a:srgbClr val="FFFF66"/>
                </a:solidFill>
                <a:cs typeface="Times New Roman" pitchFamily="18" charset="0"/>
              </a:rPr>
              <a:t>” es una experiencia</a:t>
            </a:r>
            <a:r>
              <a:rPr lang="es-ES_tradnl" sz="2800" i="1" smtClean="0">
                <a:solidFill>
                  <a:srgbClr val="FFFF66"/>
                </a:solidFill>
                <a:cs typeface="Times New Roman" pitchFamily="18" charset="0"/>
              </a:rPr>
              <a:t> conjunta</a:t>
            </a:r>
            <a:r>
              <a:rPr lang="es-ES_tradnl" sz="2800" smtClean="0">
                <a:solidFill>
                  <a:srgbClr val="FFFF66"/>
                </a:solidFill>
                <a:cs typeface="Times New Roman" pitchFamily="18" charset="0"/>
              </a:rPr>
              <a:t> entre mi pecado y la presencia de Dios siempre salvando. No primero hundir para luego salvar, sino experiencia conjunta.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smtClean="0">
                <a:solidFill>
                  <a:srgbClr val="FFFF66"/>
                </a:solidFill>
                <a:cs typeface="Times New Roman" pitchFamily="18" charset="0"/>
              </a:rPr>
              <a:t>Dios abraza a la criatura en su amor misericordioso.</a:t>
            </a:r>
            <a:r>
              <a:rPr lang="es-ES" sz="2800" smtClean="0">
                <a:solidFill>
                  <a:srgbClr val="FFFF66"/>
                </a:solidFill>
              </a:rPr>
              <a:t> </a:t>
            </a:r>
          </a:p>
        </p:txBody>
      </p:sp>
      <p:sp>
        <p:nvSpPr>
          <p:cNvPr id="630787" name="WordArt 3"/>
          <p:cNvSpPr>
            <a:spLocks noChangeArrowheads="1" noChangeShapeType="1" noTextEdit="1"/>
          </p:cNvSpPr>
          <p:nvPr/>
        </p:nvSpPr>
        <p:spPr bwMode="auto">
          <a:xfrm>
            <a:off x="8101013" y="1125538"/>
            <a:ext cx="142875" cy="504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8222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MX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</a:t>
            </a:r>
          </a:p>
        </p:txBody>
      </p:sp>
      <p:sp>
        <p:nvSpPr>
          <p:cNvPr id="630788" name="WordArt 4"/>
          <p:cNvSpPr>
            <a:spLocks noChangeArrowheads="1" noChangeShapeType="1" noTextEdit="1"/>
          </p:cNvSpPr>
          <p:nvPr/>
        </p:nvSpPr>
        <p:spPr bwMode="auto">
          <a:xfrm>
            <a:off x="8101013" y="2924175"/>
            <a:ext cx="142875" cy="504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8222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MX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  <p:sp>
        <p:nvSpPr>
          <p:cNvPr id="630789" name="WordArt 5"/>
          <p:cNvSpPr>
            <a:spLocks noChangeArrowheads="1" noChangeShapeType="1" noTextEdit="1"/>
          </p:cNvSpPr>
          <p:nvPr/>
        </p:nvSpPr>
        <p:spPr bwMode="auto">
          <a:xfrm>
            <a:off x="8101013" y="4221163"/>
            <a:ext cx="144462" cy="504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8222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MX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sp>
        <p:nvSpPr>
          <p:cNvPr id="630790" name="WordArt 6"/>
          <p:cNvSpPr>
            <a:spLocks noChangeArrowheads="1" noChangeShapeType="1" noTextEdit="1"/>
          </p:cNvSpPr>
          <p:nvPr/>
        </p:nvSpPr>
        <p:spPr bwMode="auto">
          <a:xfrm>
            <a:off x="8101013" y="5734050"/>
            <a:ext cx="142875" cy="504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8222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MX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4</a:t>
            </a:r>
          </a:p>
        </p:txBody>
      </p:sp>
      <p:sp>
        <p:nvSpPr>
          <p:cNvPr id="630791" name="WordArt 7"/>
          <p:cNvSpPr>
            <a:spLocks noChangeArrowheads="1" noChangeShapeType="1" noTextEdit="1"/>
          </p:cNvSpPr>
          <p:nvPr/>
        </p:nvSpPr>
        <p:spPr bwMode="auto">
          <a:xfrm rot="5400000">
            <a:off x="-1800225" y="3176588"/>
            <a:ext cx="5976938" cy="5762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MX" sz="3600" kern="10">
                <a:ln w="12700">
                  <a:solidFill>
                    <a:srgbClr val="C4B596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Amor Misericordia 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0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0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0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0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0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0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0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0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0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0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6" grpId="0" build="p" autoUpdateAnimBg="0"/>
      <p:bldP spid="630787" grpId="0" animBg="1"/>
      <p:bldP spid="630788" grpId="0" animBg="1"/>
      <p:bldP spid="630789" grpId="0" animBg="1"/>
      <p:bldP spid="630790" grpId="0" animBg="1"/>
      <p:bldP spid="6307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0988"/>
            <a:ext cx="8229600" cy="889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smtClean="0">
                <a:solidFill>
                  <a:schemeClr val="tx1"/>
                </a:solidFill>
                <a:cs typeface="Times New Roman" pitchFamily="18" charset="0"/>
              </a:rPr>
              <a:t>PROCESO DE</a:t>
            </a:r>
            <a:r>
              <a:rPr lang="es-MX" sz="3200" smtClean="0">
                <a:solidFill>
                  <a:schemeClr val="tx1"/>
                </a:solidFill>
                <a:cs typeface="Times New Roman" pitchFamily="18" charset="0"/>
              </a:rPr>
              <a:t>NTRO DE</a:t>
            </a:r>
            <a:r>
              <a:rPr lang="es-ES" sz="32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s-MX" sz="3200" smtClean="0">
                <a:solidFill>
                  <a:schemeClr val="tx1"/>
                </a:solidFill>
                <a:cs typeface="Times New Roman" pitchFamily="18" charset="0"/>
              </a:rPr>
              <a:t>LOS EJERCICIOS ESPIRITUALES IGNACIANOS</a:t>
            </a:r>
            <a:r>
              <a:rPr lang="es-E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3673475" y="1676400"/>
            <a:ext cx="1827213" cy="568325"/>
          </a:xfrm>
          <a:prstGeom prst="flowChartAlternateProcess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es-ES" sz="1200" b="1">
                <a:latin typeface="Times New Roman" pitchFamily="18" charset="0"/>
              </a:rPr>
              <a:t>ACOMPAÑAMIENTO</a:t>
            </a:r>
          </a:p>
          <a:p>
            <a:pPr algn="ctr" eaLnBrk="0" hangingPunct="0"/>
            <a:r>
              <a:rPr lang="es-ES" sz="1200" b="1">
                <a:latin typeface="Times New Roman" pitchFamily="18" charset="0"/>
              </a:rPr>
              <a:t>ESPIRITUAL</a:t>
            </a:r>
            <a:endParaRPr lang="es-ES" sz="1200">
              <a:latin typeface="Times New Roman" pitchFamily="18" charset="0"/>
            </a:endParaRPr>
          </a:p>
        </p:txBody>
      </p:sp>
      <p:sp>
        <p:nvSpPr>
          <p:cNvPr id="574470" name="AutoShape 6"/>
          <p:cNvSpPr>
            <a:spLocks noChangeArrowheads="1"/>
          </p:cNvSpPr>
          <p:nvPr/>
        </p:nvSpPr>
        <p:spPr bwMode="auto">
          <a:xfrm>
            <a:off x="1203325" y="5421313"/>
            <a:ext cx="1463675" cy="639762"/>
          </a:xfrm>
          <a:prstGeom prst="flowChartAlternateProcess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s-ES" sz="1200" b="1">
                <a:solidFill>
                  <a:srgbClr val="660033"/>
                </a:solidFill>
                <a:latin typeface="Times New Roman" pitchFamily="18" charset="0"/>
              </a:rPr>
              <a:t>MISERICORDIA</a:t>
            </a:r>
          </a:p>
          <a:p>
            <a:pPr eaLnBrk="0" hangingPunct="0">
              <a:defRPr/>
            </a:pPr>
            <a:r>
              <a:rPr lang="es-ES" sz="1200">
                <a:solidFill>
                  <a:srgbClr val="660033"/>
                </a:solidFill>
                <a:latin typeface="Times New Roman" pitchFamily="18" charset="0"/>
              </a:rPr>
              <a:t>AUTOCONO-CIMIENTO</a:t>
            </a:r>
          </a:p>
        </p:txBody>
      </p:sp>
      <p:sp>
        <p:nvSpPr>
          <p:cNvPr id="574471" name="AutoShape 7"/>
          <p:cNvSpPr>
            <a:spLocks noChangeArrowheads="1"/>
          </p:cNvSpPr>
          <p:nvPr/>
        </p:nvSpPr>
        <p:spPr bwMode="auto">
          <a:xfrm>
            <a:off x="3032125" y="5421313"/>
            <a:ext cx="1006475" cy="457200"/>
          </a:xfrm>
          <a:prstGeom prst="flowChartAlternateProcess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s-ES" sz="1200">
                <a:solidFill>
                  <a:srgbClr val="660033"/>
                </a:solidFill>
                <a:latin typeface="Times New Roman" pitchFamily="18" charset="0"/>
              </a:rPr>
              <a:t>LLAMADO AL</a:t>
            </a:r>
            <a:r>
              <a:rPr lang="es-ES" sz="1200" b="1">
                <a:solidFill>
                  <a:srgbClr val="660033"/>
                </a:solidFill>
                <a:latin typeface="Times New Roman" pitchFamily="18" charset="0"/>
              </a:rPr>
              <a:t> REINO</a:t>
            </a:r>
            <a:endParaRPr lang="es-ES" sz="1200">
              <a:solidFill>
                <a:srgbClr val="660033"/>
              </a:solidFill>
              <a:latin typeface="Times New Roman" pitchFamily="18" charset="0"/>
            </a:endParaRPr>
          </a:p>
        </p:txBody>
      </p:sp>
      <p:grpSp>
        <p:nvGrpSpPr>
          <p:cNvPr id="24582" name="Group 13"/>
          <p:cNvGrpSpPr>
            <a:grpSpLocks/>
          </p:cNvGrpSpPr>
          <p:nvPr/>
        </p:nvGrpSpPr>
        <p:grpSpPr bwMode="auto">
          <a:xfrm>
            <a:off x="746125" y="3797300"/>
            <a:ext cx="457200" cy="1828800"/>
            <a:chOff x="470" y="2392"/>
            <a:chExt cx="288" cy="1152"/>
          </a:xfrm>
        </p:grpSpPr>
        <p:sp>
          <p:nvSpPr>
            <p:cNvPr id="24591" name="Line 14"/>
            <p:cNvSpPr>
              <a:spLocks noChangeShapeType="1"/>
            </p:cNvSpPr>
            <p:nvPr/>
          </p:nvSpPr>
          <p:spPr bwMode="auto">
            <a:xfrm>
              <a:off x="470" y="2392"/>
              <a:ext cx="0" cy="1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4592" name="Line 15"/>
            <p:cNvSpPr>
              <a:spLocks noChangeShapeType="1"/>
            </p:cNvSpPr>
            <p:nvPr/>
          </p:nvSpPr>
          <p:spPr bwMode="auto">
            <a:xfrm>
              <a:off x="470" y="3544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74480" name="Line 16"/>
          <p:cNvSpPr>
            <a:spLocks noChangeShapeType="1"/>
          </p:cNvSpPr>
          <p:nvPr/>
        </p:nvSpPr>
        <p:spPr bwMode="auto">
          <a:xfrm>
            <a:off x="2682875" y="5629275"/>
            <a:ext cx="365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4584" name="Line 22"/>
          <p:cNvSpPr>
            <a:spLocks noChangeShapeType="1"/>
          </p:cNvSpPr>
          <p:nvPr/>
        </p:nvSpPr>
        <p:spPr bwMode="auto">
          <a:xfrm flipH="1">
            <a:off x="2209800" y="3522663"/>
            <a:ext cx="137160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4487" name="Line 23"/>
          <p:cNvSpPr>
            <a:spLocks noChangeShapeType="1"/>
          </p:cNvSpPr>
          <p:nvPr/>
        </p:nvSpPr>
        <p:spPr bwMode="auto">
          <a:xfrm flipH="1">
            <a:off x="3673475" y="3613150"/>
            <a:ext cx="273050" cy="1738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grpSp>
        <p:nvGrpSpPr>
          <p:cNvPr id="24586" name="Group 27"/>
          <p:cNvGrpSpPr>
            <a:grpSpLocks/>
          </p:cNvGrpSpPr>
          <p:nvPr/>
        </p:nvGrpSpPr>
        <p:grpSpPr bwMode="auto">
          <a:xfrm>
            <a:off x="381000" y="2286000"/>
            <a:ext cx="4937125" cy="1419225"/>
            <a:chOff x="240" y="1440"/>
            <a:chExt cx="3110" cy="894"/>
          </a:xfrm>
        </p:grpSpPr>
        <p:sp>
          <p:nvSpPr>
            <p:cNvPr id="574468" name="AutoShape 4"/>
            <p:cNvSpPr>
              <a:spLocks noChangeArrowheads="1"/>
            </p:cNvSpPr>
            <p:nvPr/>
          </p:nvSpPr>
          <p:spPr bwMode="auto">
            <a:xfrm>
              <a:off x="2314" y="1931"/>
              <a:ext cx="1036" cy="288"/>
            </a:xfrm>
            <a:prstGeom prst="flowChartAlternateProcess">
              <a:avLst/>
            </a:prstGeom>
            <a:solidFill>
              <a:srgbClr val="F0EFE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 sz="1200" b="1">
                  <a:solidFill>
                    <a:srgbClr val="660033"/>
                  </a:solidFill>
                  <a:latin typeface="Times New Roman" pitchFamily="18" charset="0"/>
                </a:rPr>
                <a:t>DISCERNIMIENTO</a:t>
              </a:r>
            </a:p>
            <a:p>
              <a:pPr algn="ctr" eaLnBrk="0" hangingPunct="0">
                <a:defRPr/>
              </a:pPr>
              <a:r>
                <a:rPr lang="es-ES" sz="1200" b="1">
                  <a:solidFill>
                    <a:srgbClr val="660033"/>
                  </a:solidFill>
                  <a:latin typeface="Times New Roman" pitchFamily="18" charset="0"/>
                </a:rPr>
                <a:t>DE ESPIRITUS</a:t>
              </a:r>
              <a:endParaRPr lang="es-ES" sz="1200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574469" name="AutoShape 5"/>
            <p:cNvSpPr>
              <a:spLocks noChangeArrowheads="1"/>
            </p:cNvSpPr>
            <p:nvPr/>
          </p:nvSpPr>
          <p:spPr bwMode="auto">
            <a:xfrm>
              <a:off x="240" y="1931"/>
              <a:ext cx="576" cy="403"/>
            </a:xfrm>
            <a:prstGeom prst="flowChartAlternateProcess">
              <a:avLst/>
            </a:prstGeom>
            <a:solidFill>
              <a:srgbClr val="F0EFE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 sz="1200" b="1">
                  <a:solidFill>
                    <a:srgbClr val="660033"/>
                  </a:solidFill>
                  <a:latin typeface="Times New Roman" pitchFamily="18" charset="0"/>
                </a:rPr>
                <a:t>DIOS</a:t>
              </a:r>
              <a:r>
                <a:rPr lang="es-ES" sz="1200">
                  <a:solidFill>
                    <a:srgbClr val="660033"/>
                  </a:solidFill>
                  <a:latin typeface="Times New Roman" pitchFamily="18" charset="0"/>
                </a:rPr>
                <a:t> COMO CENTRO</a:t>
              </a:r>
            </a:p>
          </p:txBody>
        </p:sp>
        <p:sp>
          <p:nvSpPr>
            <p:cNvPr id="24589" name="Line 11"/>
            <p:cNvSpPr>
              <a:spLocks noChangeShapeType="1"/>
            </p:cNvSpPr>
            <p:nvPr/>
          </p:nvSpPr>
          <p:spPr bwMode="auto">
            <a:xfrm flipH="1">
              <a:off x="874" y="2046"/>
              <a:ext cx="13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4590" name="AutoShape 26"/>
            <p:cNvSpPr>
              <a:spLocks noChangeArrowheads="1"/>
            </p:cNvSpPr>
            <p:nvPr/>
          </p:nvSpPr>
          <p:spPr bwMode="auto">
            <a:xfrm>
              <a:off x="2736" y="1440"/>
              <a:ext cx="144" cy="480"/>
            </a:xfrm>
            <a:prstGeom prst="upDownArrow">
              <a:avLst>
                <a:gd name="adj1" fmla="val 50000"/>
                <a:gd name="adj2" fmla="val 6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1F408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22211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4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4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4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4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1" grpId="0" animBg="1" autoUpdateAnimBg="0"/>
      <p:bldP spid="574480" grpId="0" animBg="1"/>
      <p:bldP spid="5744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solidFill>
                  <a:schemeClr val="tx1"/>
                </a:solidFill>
                <a:cs typeface="Times New Roman" pitchFamily="18" charset="0"/>
              </a:rPr>
              <a:t>Llamamiento</a:t>
            </a:r>
            <a:r>
              <a:rPr lang="es-E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729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535487"/>
          </a:xfrm>
          <a:prstGeom prst="plus">
            <a:avLst>
              <a:gd name="adj" fmla="val 16940"/>
            </a:avLst>
          </a:prstGeom>
          <a:solidFill>
            <a:srgbClr val="222110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txBody>
          <a:bodyPr tIns="0" bIns="0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_tradnl" smtClean="0">
                <a:solidFill>
                  <a:srgbClr val="00FFFF"/>
                </a:solidFill>
                <a:cs typeface="Times New Roman" pitchFamily="18" charset="0"/>
              </a:rPr>
              <a:t>Es no sólo un amor que perdona, sino que </a:t>
            </a:r>
            <a:r>
              <a:rPr lang="es-ES_tradnl" i="1" smtClean="0">
                <a:solidFill>
                  <a:srgbClr val="00FFFF"/>
                </a:solidFill>
                <a:cs typeface="Times New Roman" pitchFamily="18" charset="0"/>
              </a:rPr>
              <a:t>invita a seguir a Jesús</a:t>
            </a:r>
            <a:r>
              <a:rPr lang="es-ES_tradnl" smtClean="0">
                <a:solidFill>
                  <a:srgbClr val="00FFFF"/>
                </a:solidFill>
                <a:cs typeface="Times New Roman" pitchFamily="18" charset="0"/>
              </a:rPr>
              <a:t>. </a:t>
            </a:r>
            <a:br>
              <a:rPr lang="es-ES_tradnl" smtClean="0">
                <a:solidFill>
                  <a:srgbClr val="00FFFF"/>
                </a:solidFill>
                <a:cs typeface="Times New Roman" pitchFamily="18" charset="0"/>
              </a:rPr>
            </a:br>
            <a:endParaRPr lang="es-ES_tradnl" smtClean="0">
              <a:solidFill>
                <a:srgbClr val="00FFFF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s-ES_tradnl" smtClean="0">
                <a:solidFill>
                  <a:srgbClr val="00FFFF"/>
                </a:solidFill>
                <a:cs typeface="Times New Roman" pitchFamily="18" charset="0"/>
              </a:rPr>
              <a:t>Él que invita a ser compañero suyo en la tarea que el Padre le ha propuesto.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build="p" autoUpdateAnimBg="0"/>
    </p:bldLst>
  </p:timing>
</p:sld>
</file>

<file path=ppt/theme/theme1.xml><?xml version="1.0" encoding="utf-8"?>
<a:theme xmlns:a="http://schemas.openxmlformats.org/drawingml/2006/main" name="Satélite">
  <a:themeElements>
    <a:clrScheme name="Satélite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élit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atélite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élit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1821</TotalTime>
  <Words>1443</Words>
  <Application>Microsoft Macintosh PowerPoint</Application>
  <PresentationFormat>On-screen Show (4:3)</PresentationFormat>
  <Paragraphs>249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Satélite</vt:lpstr>
      <vt:lpstr>CorelDRAW!</vt:lpstr>
      <vt:lpstr>Fotografía de Photo Editor</vt:lpstr>
      <vt:lpstr>PowerPoint Presentation</vt:lpstr>
      <vt:lpstr>NOTAS PREVIAS PARA EL ESTUDIO DE LA SEGUNDA SEMANA</vt:lpstr>
      <vt:lpstr>PowerPoint Presentation</vt:lpstr>
      <vt:lpstr>PROCESO DENTRO DE LOS EJERCICIOS ESPIRITUALES IGNACIANOS </vt:lpstr>
      <vt:lpstr>DIOS COMO CENTRO</vt:lpstr>
      <vt:lpstr>PROCESO DENTRO DE LOS EJERCICIOS ESPIRITUALES IGNACIANOS </vt:lpstr>
      <vt:lpstr>PowerPoint Presentation</vt:lpstr>
      <vt:lpstr>PROCESO DENTRO DE LOS EJERCICIOS ESPIRITUALES IGNACIANOS </vt:lpstr>
      <vt:lpstr>Llamamiento </vt:lpstr>
      <vt:lpstr>PowerPoint Presentation</vt:lpstr>
      <vt:lpstr>PowerPoint Presentation</vt:lpstr>
      <vt:lpstr>PROCESO DENTRO DE LOS EJERCICIOS ESPIRITUALES IGNACIANOS </vt:lpstr>
      <vt:lpstr>AMOR SOLIDARIO</vt:lpstr>
      <vt:lpstr>PROCESO DENTRO DE LOS EJERCICIOS ESPIRITUALES IGNACIANOS </vt:lpstr>
      <vt:lpstr>EL AMOR CRUCIFICADO</vt:lpstr>
      <vt:lpstr>PowerPoint Presentation</vt:lpstr>
      <vt:lpstr>AMOR RESUCITADO</vt:lpstr>
      <vt:lpstr>El Triunfo de  la vida sobre la Muerte,  el amor sobre el odio,  el perdón sobre el rencor,  el construir sobre el destruir</vt:lpstr>
      <vt:lpstr>PROCESO DENTRO DE LOS EJERCICIOS ESPIRITUALES IGNACIANOS </vt:lpstr>
      <vt:lpstr>CONTEMPLATIVOS EN EL AMOR</vt:lpstr>
      <vt:lpstr>CONTEMPLATIVOS EN EL AMOR</vt:lpstr>
      <vt:lpstr>PROCESO DENTRO DE LOS EJERCICIOS ESPIRITUALES IGNACIANOS </vt:lpstr>
      <vt:lpstr>PowerPoint Presentation</vt:lpstr>
      <vt:lpstr>PowerPoint Presentation</vt:lpstr>
      <vt:lpstr>Metodología: </vt:lpstr>
      <vt:lpstr>ADICIONES PROPIAS DE LA SEGUNDA SEMANA</vt:lpstr>
      <vt:lpstr>Antes del ejercicio</vt:lpstr>
      <vt:lpstr>En el ejercicio</vt:lpstr>
      <vt:lpstr>Actitudes Externas</vt:lpstr>
      <vt:lpstr>FORMAS DE ORACION PROPIA DE LA SEGUNDA SEMANA</vt:lpstr>
      <vt:lpstr>CONTEMPLACION</vt:lpstr>
      <vt:lpstr>CONTEMPLACION</vt:lpstr>
      <vt:lpstr>APLICACION DE SENTIDOS</vt:lpstr>
      <vt:lpstr>APLICACION DE SENTIDOS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UNA ESPIRITUALIDAD CRISTIANA DE VIDA</dc:title>
  <dc:creator>José Luis Serra</dc:creator>
  <cp:lastModifiedBy>José Luis Serra Martínez</cp:lastModifiedBy>
  <cp:revision>95</cp:revision>
  <cp:lastPrinted>1601-01-01T00:00:00Z</cp:lastPrinted>
  <dcterms:created xsi:type="dcterms:W3CDTF">2001-11-13T21:08:13Z</dcterms:created>
  <dcterms:modified xsi:type="dcterms:W3CDTF">2016-02-12T22:45:38Z</dcterms:modified>
</cp:coreProperties>
</file>